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Poppins Light" charset="1" panose="02000000000000000000"/>
      <p:regular r:id="rId11"/>
    </p:embeddedFont>
    <p:embeddedFont>
      <p:font typeface="Poppins Light Bold" charset="1" panose="020000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24" Target="slides/slide12.xml" Type="http://schemas.openxmlformats.org/officeDocument/2006/relationships/slide"/><Relationship Id="rId25" Target="slides/slide13.xml" Type="http://schemas.openxmlformats.org/officeDocument/2006/relationships/slide"/><Relationship Id="rId26" Target="slides/slide14.xml" Type="http://schemas.openxmlformats.org/officeDocument/2006/relationships/slide"/><Relationship Id="rId27" Target="slides/slide15.xml" Type="http://schemas.openxmlformats.org/officeDocument/2006/relationships/slide"/><Relationship Id="rId28" Target="slides/slide16.xml" Type="http://schemas.openxmlformats.org/officeDocument/2006/relationships/slide"/><Relationship Id="rId29" Target="slides/slide17.xml" Type="http://schemas.openxmlformats.org/officeDocument/2006/relationships/slide"/><Relationship Id="rId3" Target="viewProps.xml" Type="http://schemas.openxmlformats.org/officeDocument/2006/relationships/viewProps"/><Relationship Id="rId30" Target="slides/slide18.xml" Type="http://schemas.openxmlformats.org/officeDocument/2006/relationships/slide"/><Relationship Id="rId31" Target="slides/slide19.xml" Type="http://schemas.openxmlformats.org/officeDocument/2006/relationships/slide"/><Relationship Id="rId32" Target="slides/slide20.xml" Type="http://schemas.openxmlformats.org/officeDocument/2006/relationships/slide"/><Relationship Id="rId33" Target="slides/slide2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894FF"/>
        </a:solidFill>
      </p:bgPr>
    </p:bg>
    <p:spTree>
      <p:nvGrpSpPr>
        <p:cNvPr id="1" name=""/>
        <p:cNvGrpSpPr/>
        <p:nvPr/>
      </p:nvGrpSpPr>
      <p:grpSpPr>
        <a:xfrm>
          <a:off x="0" y="0"/>
          <a:ext cx="0" cy="0"/>
          <a:chOff x="0" y="0"/>
          <a:chExt cx="0" cy="0"/>
        </a:xfrm>
      </p:grpSpPr>
      <p:grpSp>
        <p:nvGrpSpPr>
          <p:cNvPr name="Group 2" id="2"/>
          <p:cNvGrpSpPr/>
          <p:nvPr/>
        </p:nvGrpSpPr>
        <p:grpSpPr>
          <a:xfrm rot="0">
            <a:off x="-2534274" y="5377268"/>
            <a:ext cx="7531832" cy="753183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C2FE"/>
            </a:solidFill>
          </p:spPr>
        </p:sp>
      </p:grpSp>
      <p:grpSp>
        <p:nvGrpSpPr>
          <p:cNvPr name="Group 4" id="4"/>
          <p:cNvGrpSpPr/>
          <p:nvPr/>
        </p:nvGrpSpPr>
        <p:grpSpPr>
          <a:xfrm rot="0">
            <a:off x="14522084" y="143309"/>
            <a:ext cx="7531832" cy="753183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grpSp>
        <p:nvGrpSpPr>
          <p:cNvPr name="Group 6" id="6"/>
          <p:cNvGrpSpPr>
            <a:grpSpLocks noChangeAspect="true"/>
          </p:cNvGrpSpPr>
          <p:nvPr/>
        </p:nvGrpSpPr>
        <p:grpSpPr>
          <a:xfrm rot="0">
            <a:off x="11895517" y="913584"/>
            <a:ext cx="5486400" cy="8229600"/>
            <a:chOff x="0" y="0"/>
            <a:chExt cx="6350000" cy="9525000"/>
          </a:xfrm>
        </p:grpSpPr>
        <p:sp>
          <p:nvSpPr>
            <p:cNvPr name="Freeform 7" id="7"/>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7184" r="-122815" t="0" b="0"/>
              </a:stretch>
            </a:blipFill>
          </p:spPr>
        </p:sp>
      </p:grpSp>
      <p:grpSp>
        <p:nvGrpSpPr>
          <p:cNvPr name="Group 8" id="8"/>
          <p:cNvGrpSpPr/>
          <p:nvPr/>
        </p:nvGrpSpPr>
        <p:grpSpPr>
          <a:xfrm rot="0">
            <a:off x="1028700" y="3304861"/>
            <a:ext cx="10268080" cy="6772786"/>
            <a:chOff x="0" y="0"/>
            <a:chExt cx="3512536" cy="2316856"/>
          </a:xfrm>
        </p:grpSpPr>
        <p:sp>
          <p:nvSpPr>
            <p:cNvPr name="Freeform 9" id="9"/>
            <p:cNvSpPr/>
            <p:nvPr/>
          </p:nvSpPr>
          <p:spPr>
            <a:xfrm>
              <a:off x="0" y="0"/>
              <a:ext cx="3512537" cy="2316856"/>
            </a:xfrm>
            <a:custGeom>
              <a:avLst/>
              <a:gdLst/>
              <a:ahLst/>
              <a:cxnLst/>
              <a:rect r="r" b="b" t="t" l="l"/>
              <a:pathLst>
                <a:path h="2316856" w="3512537">
                  <a:moveTo>
                    <a:pt x="3388077" y="2316855"/>
                  </a:moveTo>
                  <a:lnTo>
                    <a:pt x="124460" y="2316855"/>
                  </a:lnTo>
                  <a:cubicBezTo>
                    <a:pt x="55880" y="2316855"/>
                    <a:pt x="0" y="2260976"/>
                    <a:pt x="0" y="2192395"/>
                  </a:cubicBezTo>
                  <a:lnTo>
                    <a:pt x="0" y="124460"/>
                  </a:lnTo>
                  <a:cubicBezTo>
                    <a:pt x="0" y="55880"/>
                    <a:pt x="55880" y="0"/>
                    <a:pt x="124460" y="0"/>
                  </a:cubicBezTo>
                  <a:lnTo>
                    <a:pt x="3388077" y="0"/>
                  </a:lnTo>
                  <a:cubicBezTo>
                    <a:pt x="3456656" y="0"/>
                    <a:pt x="3512537" y="55880"/>
                    <a:pt x="3512537" y="124460"/>
                  </a:cubicBezTo>
                  <a:lnTo>
                    <a:pt x="3512537" y="2192396"/>
                  </a:lnTo>
                  <a:cubicBezTo>
                    <a:pt x="3512537" y="2260976"/>
                    <a:pt x="3456656" y="2316856"/>
                    <a:pt x="3388077" y="2316856"/>
                  </a:cubicBezTo>
                  <a:close/>
                </a:path>
              </a:pathLst>
            </a:custGeom>
            <a:solidFill>
              <a:srgbClr val="FBFFF3"/>
            </a:solidFill>
          </p:spPr>
        </p:sp>
      </p:grpSp>
      <p:sp>
        <p:nvSpPr>
          <p:cNvPr name="TextBox 10" id="10"/>
          <p:cNvSpPr txBox="true"/>
          <p:nvPr/>
        </p:nvSpPr>
        <p:spPr>
          <a:xfrm rot="0">
            <a:off x="1797827" y="3950042"/>
            <a:ext cx="8917932" cy="3396185"/>
          </a:xfrm>
          <a:prstGeom prst="rect">
            <a:avLst/>
          </a:prstGeom>
        </p:spPr>
        <p:txBody>
          <a:bodyPr anchor="t" rtlCol="false" tIns="0" lIns="0" bIns="0" rIns="0">
            <a:spAutoFit/>
          </a:bodyPr>
          <a:lstStyle/>
          <a:p>
            <a:pPr algn="just">
              <a:lnSpc>
                <a:spcPts val="8833"/>
              </a:lnSpc>
            </a:pPr>
            <a:r>
              <a:rPr lang="en-US" sz="8833">
                <a:solidFill>
                  <a:srgbClr val="000000"/>
                </a:solidFill>
                <a:latin typeface="Fredoka One"/>
              </a:rPr>
              <a:t>CAB MANAGEMENT SYSTEM</a:t>
            </a:r>
            <a:r>
              <a:rPr lang="en-US" sz="2203">
                <a:solidFill>
                  <a:srgbClr val="000000"/>
                </a:solidFill>
                <a:latin typeface="Arimo"/>
              </a:rPr>
              <a:t> </a:t>
            </a:r>
          </a:p>
        </p:txBody>
      </p:sp>
      <p:sp>
        <p:nvSpPr>
          <p:cNvPr name="TextBox 11" id="11"/>
          <p:cNvSpPr txBox="true"/>
          <p:nvPr/>
        </p:nvSpPr>
        <p:spPr>
          <a:xfrm rot="0">
            <a:off x="1797827" y="7627516"/>
            <a:ext cx="4783236" cy="1515668"/>
          </a:xfrm>
          <a:prstGeom prst="rect">
            <a:avLst/>
          </a:prstGeom>
        </p:spPr>
        <p:txBody>
          <a:bodyPr anchor="t" rtlCol="false" tIns="0" lIns="0" bIns="0" rIns="0">
            <a:spAutoFit/>
          </a:bodyPr>
          <a:lstStyle/>
          <a:p>
            <a:pPr>
              <a:lnSpc>
                <a:spcPts val="4045"/>
              </a:lnSpc>
            </a:pPr>
            <a:r>
              <a:rPr lang="en-US" sz="2889">
                <a:solidFill>
                  <a:srgbClr val="000000"/>
                </a:solidFill>
                <a:latin typeface="Poppins Light"/>
              </a:rPr>
              <a:t>Presented by </a:t>
            </a:r>
          </a:p>
          <a:p>
            <a:pPr>
              <a:lnSpc>
                <a:spcPts val="4045"/>
              </a:lnSpc>
            </a:pPr>
            <a:r>
              <a:rPr lang="en-US" sz="2889">
                <a:solidFill>
                  <a:srgbClr val="000000"/>
                </a:solidFill>
                <a:latin typeface="Poppins Light"/>
              </a:rPr>
              <a:t>Ritesh Dabas 2K20/A7/50</a:t>
            </a:r>
          </a:p>
          <a:p>
            <a:pPr>
              <a:lnSpc>
                <a:spcPts val="4045"/>
              </a:lnSpc>
            </a:pPr>
            <a:r>
              <a:rPr lang="en-US" sz="2889">
                <a:solidFill>
                  <a:srgbClr val="000000"/>
                </a:solidFill>
                <a:latin typeface="Poppins Light"/>
              </a:rPr>
              <a:t>Riya Jain 2K20/A7/53</a:t>
            </a:r>
          </a:p>
        </p:txBody>
      </p:sp>
      <p:grpSp>
        <p:nvGrpSpPr>
          <p:cNvPr name="Group 12" id="12"/>
          <p:cNvGrpSpPr/>
          <p:nvPr/>
        </p:nvGrpSpPr>
        <p:grpSpPr>
          <a:xfrm rot="0">
            <a:off x="1028700" y="1028700"/>
            <a:ext cx="10268080" cy="1930525"/>
            <a:chOff x="0" y="0"/>
            <a:chExt cx="3512536" cy="660400"/>
          </a:xfrm>
        </p:grpSpPr>
        <p:sp>
          <p:nvSpPr>
            <p:cNvPr name="Freeform 13" id="13"/>
            <p:cNvSpPr/>
            <p:nvPr/>
          </p:nvSpPr>
          <p:spPr>
            <a:xfrm>
              <a:off x="0" y="0"/>
              <a:ext cx="3512537" cy="660400"/>
            </a:xfrm>
            <a:custGeom>
              <a:avLst/>
              <a:gdLst/>
              <a:ahLst/>
              <a:cxnLst/>
              <a:rect r="r" b="b" t="t" l="l"/>
              <a:pathLst>
                <a:path h="660400" w="3512537">
                  <a:moveTo>
                    <a:pt x="3388077" y="660400"/>
                  </a:moveTo>
                  <a:lnTo>
                    <a:pt x="124460" y="660400"/>
                  </a:lnTo>
                  <a:cubicBezTo>
                    <a:pt x="55880" y="660400"/>
                    <a:pt x="0" y="604520"/>
                    <a:pt x="0" y="535940"/>
                  </a:cubicBezTo>
                  <a:lnTo>
                    <a:pt x="0" y="124460"/>
                  </a:lnTo>
                  <a:cubicBezTo>
                    <a:pt x="0" y="55880"/>
                    <a:pt x="55880" y="0"/>
                    <a:pt x="124460" y="0"/>
                  </a:cubicBezTo>
                  <a:lnTo>
                    <a:pt x="3388077" y="0"/>
                  </a:lnTo>
                  <a:cubicBezTo>
                    <a:pt x="3456656" y="0"/>
                    <a:pt x="3512537" y="55880"/>
                    <a:pt x="3512537" y="124460"/>
                  </a:cubicBezTo>
                  <a:lnTo>
                    <a:pt x="3512537" y="535940"/>
                  </a:lnTo>
                  <a:cubicBezTo>
                    <a:pt x="3512537" y="604520"/>
                    <a:pt x="3456656" y="660400"/>
                    <a:pt x="3388077" y="660400"/>
                  </a:cubicBezTo>
                  <a:close/>
                </a:path>
              </a:pathLst>
            </a:custGeom>
            <a:solidFill>
              <a:srgbClr val="FEB3EB"/>
            </a:solidFill>
          </p:spPr>
        </p:sp>
      </p:grpSp>
      <p:sp>
        <p:nvSpPr>
          <p:cNvPr name="TextBox 14" id="14"/>
          <p:cNvSpPr txBox="true"/>
          <p:nvPr/>
        </p:nvSpPr>
        <p:spPr>
          <a:xfrm rot="0">
            <a:off x="1231642" y="1535810"/>
            <a:ext cx="10065138" cy="821055"/>
          </a:xfrm>
          <a:prstGeom prst="rect">
            <a:avLst/>
          </a:prstGeom>
        </p:spPr>
        <p:txBody>
          <a:bodyPr anchor="t" rtlCol="false" tIns="0" lIns="0" bIns="0" rIns="0">
            <a:spAutoFit/>
          </a:bodyPr>
          <a:lstStyle/>
          <a:p>
            <a:pPr algn="ctr">
              <a:lnSpc>
                <a:spcPts val="6720"/>
              </a:lnSpc>
            </a:pPr>
            <a:r>
              <a:rPr lang="en-US" sz="4800">
                <a:solidFill>
                  <a:srgbClr val="000000"/>
                </a:solidFill>
                <a:latin typeface="Poppins Light"/>
              </a:rPr>
              <a:t>CO 102 MTE PROJECT</a:t>
            </a:r>
          </a:p>
        </p:txBody>
      </p:sp>
      <p:sp>
        <p:nvSpPr>
          <p:cNvPr name="TextBox 15" id="15"/>
          <p:cNvSpPr txBox="true"/>
          <p:nvPr/>
        </p:nvSpPr>
        <p:spPr>
          <a:xfrm rot="0">
            <a:off x="6264211" y="8736836"/>
            <a:ext cx="4783236" cy="995303"/>
          </a:xfrm>
          <a:prstGeom prst="rect">
            <a:avLst/>
          </a:prstGeom>
        </p:spPr>
        <p:txBody>
          <a:bodyPr anchor="t" rtlCol="false" tIns="0" lIns="0" bIns="0" rIns="0">
            <a:spAutoFit/>
          </a:bodyPr>
          <a:lstStyle/>
          <a:p>
            <a:pPr algn="r">
              <a:lnSpc>
                <a:spcPts val="4045"/>
              </a:lnSpc>
            </a:pPr>
            <a:r>
              <a:rPr lang="en-US" sz="2889">
                <a:solidFill>
                  <a:srgbClr val="000000"/>
                </a:solidFill>
                <a:latin typeface="Poppins Light"/>
              </a:rPr>
              <a:t>Submitted to</a:t>
            </a:r>
          </a:p>
          <a:p>
            <a:pPr algn="r">
              <a:lnSpc>
                <a:spcPts val="4045"/>
              </a:lnSpc>
            </a:pPr>
            <a:r>
              <a:rPr lang="en-US" sz="2889">
                <a:solidFill>
                  <a:srgbClr val="000000"/>
                </a:solidFill>
                <a:latin typeface="Poppins Light"/>
              </a:rPr>
              <a:t>Ms. Gull Kaur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4293519" cy="8229600"/>
            <a:chOff x="0" y="0"/>
            <a:chExt cx="10341384" cy="5954129"/>
          </a:xfrm>
        </p:grpSpPr>
        <p:sp>
          <p:nvSpPr>
            <p:cNvPr name="Freeform 3" id="3"/>
            <p:cNvSpPr/>
            <p:nvPr/>
          </p:nvSpPr>
          <p:spPr>
            <a:xfrm>
              <a:off x="0" y="0"/>
              <a:ext cx="10341384" cy="5954129"/>
            </a:xfrm>
            <a:custGeom>
              <a:avLst/>
              <a:gdLst/>
              <a:ahLst/>
              <a:cxnLst/>
              <a:rect r="r" b="b" t="t" l="l"/>
              <a:pathLst>
                <a:path h="5954129" w="10341384">
                  <a:moveTo>
                    <a:pt x="10216924" y="5954129"/>
                  </a:moveTo>
                  <a:lnTo>
                    <a:pt x="124460" y="5954129"/>
                  </a:lnTo>
                  <a:cubicBezTo>
                    <a:pt x="55880" y="5954129"/>
                    <a:pt x="0" y="5898249"/>
                    <a:pt x="0" y="5829669"/>
                  </a:cubicBezTo>
                  <a:lnTo>
                    <a:pt x="0" y="124460"/>
                  </a:lnTo>
                  <a:cubicBezTo>
                    <a:pt x="0" y="55880"/>
                    <a:pt x="55880" y="0"/>
                    <a:pt x="124460" y="0"/>
                  </a:cubicBezTo>
                  <a:lnTo>
                    <a:pt x="10216924" y="0"/>
                  </a:lnTo>
                  <a:cubicBezTo>
                    <a:pt x="10285504" y="0"/>
                    <a:pt x="10341384" y="55880"/>
                    <a:pt x="10341384" y="124460"/>
                  </a:cubicBezTo>
                  <a:lnTo>
                    <a:pt x="10341384" y="5829669"/>
                  </a:lnTo>
                  <a:cubicBezTo>
                    <a:pt x="10341384" y="5898249"/>
                    <a:pt x="10285504" y="5954129"/>
                    <a:pt x="10216924" y="5954129"/>
                  </a:cubicBezTo>
                  <a:close/>
                </a:path>
              </a:pathLst>
            </a:custGeom>
            <a:solidFill>
              <a:srgbClr val="7894FF"/>
            </a:solidFill>
          </p:spPr>
        </p:sp>
      </p:grpSp>
      <p:grpSp>
        <p:nvGrpSpPr>
          <p:cNvPr name="Group 4" id="4"/>
          <p:cNvGrpSpPr/>
          <p:nvPr/>
        </p:nvGrpSpPr>
        <p:grpSpPr>
          <a:xfrm rot="0">
            <a:off x="14416449" y="2677942"/>
            <a:ext cx="3721480" cy="4397006"/>
            <a:chOff x="0" y="0"/>
            <a:chExt cx="4961974" cy="5862675"/>
          </a:xfrm>
        </p:grpSpPr>
        <p:grpSp>
          <p:nvGrpSpPr>
            <p:cNvPr name="Group 5" id="5"/>
            <p:cNvGrpSpPr/>
            <p:nvPr/>
          </p:nvGrpSpPr>
          <p:grpSpPr>
            <a:xfrm rot="0">
              <a:off x="0" y="0"/>
              <a:ext cx="4961974" cy="5862675"/>
              <a:chOff x="0" y="0"/>
              <a:chExt cx="2416739" cy="2855427"/>
            </a:xfrm>
          </p:grpSpPr>
          <p:sp>
            <p:nvSpPr>
              <p:cNvPr name="Freeform 6" id="6"/>
              <p:cNvSpPr/>
              <p:nvPr/>
            </p:nvSpPr>
            <p:spPr>
              <a:xfrm>
                <a:off x="0" y="0"/>
                <a:ext cx="2416739" cy="2855427"/>
              </a:xfrm>
              <a:custGeom>
                <a:avLst/>
                <a:gdLst/>
                <a:ahLst/>
                <a:cxnLst/>
                <a:rect r="r" b="b" t="t" l="l"/>
                <a:pathLst>
                  <a:path h="2855427" w="2416739">
                    <a:moveTo>
                      <a:pt x="2292279" y="2855427"/>
                    </a:moveTo>
                    <a:lnTo>
                      <a:pt x="124460" y="2855427"/>
                    </a:lnTo>
                    <a:cubicBezTo>
                      <a:pt x="55880" y="2855427"/>
                      <a:pt x="0" y="2799547"/>
                      <a:pt x="0" y="2730967"/>
                    </a:cubicBezTo>
                    <a:lnTo>
                      <a:pt x="0" y="124460"/>
                    </a:lnTo>
                    <a:cubicBezTo>
                      <a:pt x="0" y="55880"/>
                      <a:pt x="55880" y="0"/>
                      <a:pt x="124460" y="0"/>
                    </a:cubicBezTo>
                    <a:lnTo>
                      <a:pt x="2292279" y="0"/>
                    </a:lnTo>
                    <a:cubicBezTo>
                      <a:pt x="2360859" y="0"/>
                      <a:pt x="2416739" y="55880"/>
                      <a:pt x="2416739" y="124460"/>
                    </a:cubicBezTo>
                    <a:lnTo>
                      <a:pt x="2416739" y="2730967"/>
                    </a:lnTo>
                    <a:cubicBezTo>
                      <a:pt x="2416739" y="2799547"/>
                      <a:pt x="2360859" y="2855427"/>
                      <a:pt x="2292279" y="2855427"/>
                    </a:cubicBezTo>
                    <a:close/>
                  </a:path>
                </a:pathLst>
              </a:custGeom>
              <a:solidFill>
                <a:srgbClr val="CDC2FE"/>
              </a:solidFill>
            </p:spPr>
          </p:sp>
        </p:grpSp>
        <p:sp>
          <p:nvSpPr>
            <p:cNvPr name="TextBox 7" id="7"/>
            <p:cNvSpPr txBox="true"/>
            <p:nvPr/>
          </p:nvSpPr>
          <p:spPr>
            <a:xfrm rot="0">
              <a:off x="365617" y="406340"/>
              <a:ext cx="4230739" cy="5189186"/>
            </a:xfrm>
            <a:prstGeom prst="rect">
              <a:avLst/>
            </a:prstGeom>
          </p:spPr>
          <p:txBody>
            <a:bodyPr anchor="t" rtlCol="false" tIns="0" lIns="0" bIns="0" rIns="0">
              <a:spAutoFit/>
            </a:bodyPr>
            <a:lstStyle/>
            <a:p>
              <a:pPr>
                <a:lnSpc>
                  <a:spcPts val="3845"/>
                </a:lnSpc>
              </a:pPr>
              <a:r>
                <a:rPr lang="en-US" sz="3204">
                  <a:solidFill>
                    <a:srgbClr val="000000"/>
                  </a:solidFill>
                  <a:latin typeface="Fredoka One"/>
                </a:rPr>
                <a:t>Logged in as a customer and input credentials, coordinates &amp; category</a:t>
              </a:r>
            </a:p>
            <a:p>
              <a:pPr>
                <a:lnSpc>
                  <a:spcPts val="3845"/>
                </a:lnSpc>
              </a:pPr>
            </a:p>
            <a:p>
              <a:pPr>
                <a:lnSpc>
                  <a:spcPts val="3845"/>
                </a:lnSpc>
              </a:pPr>
            </a:p>
          </p:txBody>
        </p:sp>
      </p:grpSp>
      <p:pic>
        <p:nvPicPr>
          <p:cNvPr name="Picture 8" id="8"/>
          <p:cNvPicPr>
            <a:picLocks noChangeAspect="true"/>
          </p:cNvPicPr>
          <p:nvPr/>
        </p:nvPicPr>
        <p:blipFill>
          <a:blip r:embed="rId2"/>
          <a:srcRect l="0" t="0" r="0" b="0"/>
          <a:stretch>
            <a:fillRect/>
          </a:stretch>
        </p:blipFill>
        <p:spPr>
          <a:xfrm flipH="false" flipV="false" rot="0">
            <a:off x="292571" y="1764956"/>
            <a:ext cx="13708378" cy="6757088"/>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4293519" cy="8229600"/>
            <a:chOff x="0" y="0"/>
            <a:chExt cx="10341384" cy="5954129"/>
          </a:xfrm>
        </p:grpSpPr>
        <p:sp>
          <p:nvSpPr>
            <p:cNvPr name="Freeform 3" id="3"/>
            <p:cNvSpPr/>
            <p:nvPr/>
          </p:nvSpPr>
          <p:spPr>
            <a:xfrm>
              <a:off x="0" y="0"/>
              <a:ext cx="10341384" cy="5954129"/>
            </a:xfrm>
            <a:custGeom>
              <a:avLst/>
              <a:gdLst/>
              <a:ahLst/>
              <a:cxnLst/>
              <a:rect r="r" b="b" t="t" l="l"/>
              <a:pathLst>
                <a:path h="5954129" w="10341384">
                  <a:moveTo>
                    <a:pt x="10216924" y="5954129"/>
                  </a:moveTo>
                  <a:lnTo>
                    <a:pt x="124460" y="5954129"/>
                  </a:lnTo>
                  <a:cubicBezTo>
                    <a:pt x="55880" y="5954129"/>
                    <a:pt x="0" y="5898249"/>
                    <a:pt x="0" y="5829669"/>
                  </a:cubicBezTo>
                  <a:lnTo>
                    <a:pt x="0" y="124460"/>
                  </a:lnTo>
                  <a:cubicBezTo>
                    <a:pt x="0" y="55880"/>
                    <a:pt x="55880" y="0"/>
                    <a:pt x="124460" y="0"/>
                  </a:cubicBezTo>
                  <a:lnTo>
                    <a:pt x="10216924" y="0"/>
                  </a:lnTo>
                  <a:cubicBezTo>
                    <a:pt x="10285504" y="0"/>
                    <a:pt x="10341384" y="55880"/>
                    <a:pt x="10341384" y="124460"/>
                  </a:cubicBezTo>
                  <a:lnTo>
                    <a:pt x="10341384" y="5829669"/>
                  </a:lnTo>
                  <a:cubicBezTo>
                    <a:pt x="10341384" y="5898249"/>
                    <a:pt x="10285504" y="5954129"/>
                    <a:pt x="10216924" y="5954129"/>
                  </a:cubicBezTo>
                  <a:close/>
                </a:path>
              </a:pathLst>
            </a:custGeom>
            <a:solidFill>
              <a:srgbClr val="7894FF"/>
            </a:solidFill>
          </p:spPr>
        </p:sp>
      </p:grpSp>
      <p:grpSp>
        <p:nvGrpSpPr>
          <p:cNvPr name="Group 4" id="4"/>
          <p:cNvGrpSpPr/>
          <p:nvPr/>
        </p:nvGrpSpPr>
        <p:grpSpPr>
          <a:xfrm rot="0">
            <a:off x="14435888" y="3826379"/>
            <a:ext cx="3721480" cy="2937548"/>
            <a:chOff x="0" y="0"/>
            <a:chExt cx="4961974" cy="3916730"/>
          </a:xfrm>
        </p:grpSpPr>
        <p:grpSp>
          <p:nvGrpSpPr>
            <p:cNvPr name="Group 5" id="5"/>
            <p:cNvGrpSpPr/>
            <p:nvPr/>
          </p:nvGrpSpPr>
          <p:grpSpPr>
            <a:xfrm rot="0">
              <a:off x="0" y="0"/>
              <a:ext cx="4961974" cy="3916730"/>
              <a:chOff x="0" y="0"/>
              <a:chExt cx="2416739" cy="1907651"/>
            </a:xfrm>
          </p:grpSpPr>
          <p:sp>
            <p:nvSpPr>
              <p:cNvPr name="Freeform 6" id="6"/>
              <p:cNvSpPr/>
              <p:nvPr/>
            </p:nvSpPr>
            <p:spPr>
              <a:xfrm>
                <a:off x="0" y="0"/>
                <a:ext cx="2416739" cy="1907651"/>
              </a:xfrm>
              <a:custGeom>
                <a:avLst/>
                <a:gdLst/>
                <a:ahLst/>
                <a:cxnLst/>
                <a:rect r="r" b="b" t="t" l="l"/>
                <a:pathLst>
                  <a:path h="1907651" w="2416739">
                    <a:moveTo>
                      <a:pt x="2292279" y="1907651"/>
                    </a:moveTo>
                    <a:lnTo>
                      <a:pt x="124460" y="1907651"/>
                    </a:lnTo>
                    <a:cubicBezTo>
                      <a:pt x="55880" y="1907651"/>
                      <a:pt x="0" y="1851771"/>
                      <a:pt x="0" y="1783191"/>
                    </a:cubicBezTo>
                    <a:lnTo>
                      <a:pt x="0" y="124460"/>
                    </a:lnTo>
                    <a:cubicBezTo>
                      <a:pt x="0" y="55880"/>
                      <a:pt x="55880" y="0"/>
                      <a:pt x="124460" y="0"/>
                    </a:cubicBezTo>
                    <a:lnTo>
                      <a:pt x="2292279" y="0"/>
                    </a:lnTo>
                    <a:cubicBezTo>
                      <a:pt x="2360859" y="0"/>
                      <a:pt x="2416739" y="55880"/>
                      <a:pt x="2416739" y="124460"/>
                    </a:cubicBezTo>
                    <a:lnTo>
                      <a:pt x="2416739" y="1783191"/>
                    </a:lnTo>
                    <a:cubicBezTo>
                      <a:pt x="2416739" y="1851771"/>
                      <a:pt x="2360859" y="1907651"/>
                      <a:pt x="2292279" y="1907651"/>
                    </a:cubicBezTo>
                    <a:close/>
                  </a:path>
                </a:pathLst>
              </a:custGeom>
              <a:solidFill>
                <a:srgbClr val="CDC2FE"/>
              </a:solidFill>
            </p:spPr>
          </p:sp>
        </p:grpSp>
        <p:sp>
          <p:nvSpPr>
            <p:cNvPr name="TextBox 7" id="7"/>
            <p:cNvSpPr txBox="true"/>
            <p:nvPr/>
          </p:nvSpPr>
          <p:spPr>
            <a:xfrm rot="0">
              <a:off x="365617" y="406340"/>
              <a:ext cx="4230739" cy="3243241"/>
            </a:xfrm>
            <a:prstGeom prst="rect">
              <a:avLst/>
            </a:prstGeom>
          </p:spPr>
          <p:txBody>
            <a:bodyPr anchor="t" rtlCol="false" tIns="0" lIns="0" bIns="0" rIns="0">
              <a:spAutoFit/>
            </a:bodyPr>
            <a:lstStyle/>
            <a:p>
              <a:pPr>
                <a:lnSpc>
                  <a:spcPts val="3845"/>
                </a:lnSpc>
              </a:pPr>
              <a:r>
                <a:rPr lang="en-US" sz="3204">
                  <a:solidFill>
                    <a:srgbClr val="000000"/>
                  </a:solidFill>
                  <a:latin typeface="Fredoka One"/>
                </a:rPr>
                <a:t>Shows available cabs and chooses the nearest one</a:t>
              </a:r>
            </a:p>
            <a:p>
              <a:pPr>
                <a:lnSpc>
                  <a:spcPts val="3845"/>
                </a:lnSpc>
              </a:pPr>
            </a:p>
          </p:txBody>
        </p:sp>
      </p:grpSp>
      <p:pic>
        <p:nvPicPr>
          <p:cNvPr name="Picture 8" id="8"/>
          <p:cNvPicPr>
            <a:picLocks noChangeAspect="true"/>
          </p:cNvPicPr>
          <p:nvPr/>
        </p:nvPicPr>
        <p:blipFill>
          <a:blip r:embed="rId2"/>
          <a:srcRect l="0" t="0" r="0" b="0"/>
          <a:stretch>
            <a:fillRect/>
          </a:stretch>
        </p:blipFill>
        <p:spPr>
          <a:xfrm flipH="false" flipV="false" rot="0">
            <a:off x="773563" y="1435096"/>
            <a:ext cx="12746393" cy="7416808"/>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4293519" cy="8229600"/>
            <a:chOff x="0" y="0"/>
            <a:chExt cx="10341384" cy="5954129"/>
          </a:xfrm>
        </p:grpSpPr>
        <p:sp>
          <p:nvSpPr>
            <p:cNvPr name="Freeform 3" id="3"/>
            <p:cNvSpPr/>
            <p:nvPr/>
          </p:nvSpPr>
          <p:spPr>
            <a:xfrm>
              <a:off x="0" y="0"/>
              <a:ext cx="10341384" cy="5954129"/>
            </a:xfrm>
            <a:custGeom>
              <a:avLst/>
              <a:gdLst/>
              <a:ahLst/>
              <a:cxnLst/>
              <a:rect r="r" b="b" t="t" l="l"/>
              <a:pathLst>
                <a:path h="5954129" w="10341384">
                  <a:moveTo>
                    <a:pt x="10216924" y="5954129"/>
                  </a:moveTo>
                  <a:lnTo>
                    <a:pt x="124460" y="5954129"/>
                  </a:lnTo>
                  <a:cubicBezTo>
                    <a:pt x="55880" y="5954129"/>
                    <a:pt x="0" y="5898249"/>
                    <a:pt x="0" y="5829669"/>
                  </a:cubicBezTo>
                  <a:lnTo>
                    <a:pt x="0" y="124460"/>
                  </a:lnTo>
                  <a:cubicBezTo>
                    <a:pt x="0" y="55880"/>
                    <a:pt x="55880" y="0"/>
                    <a:pt x="124460" y="0"/>
                  </a:cubicBezTo>
                  <a:lnTo>
                    <a:pt x="10216924" y="0"/>
                  </a:lnTo>
                  <a:cubicBezTo>
                    <a:pt x="10285504" y="0"/>
                    <a:pt x="10341384" y="55880"/>
                    <a:pt x="10341384" y="124460"/>
                  </a:cubicBezTo>
                  <a:lnTo>
                    <a:pt x="10341384" y="5829669"/>
                  </a:lnTo>
                  <a:cubicBezTo>
                    <a:pt x="10341384" y="5898249"/>
                    <a:pt x="10285504" y="5954129"/>
                    <a:pt x="10216924" y="5954129"/>
                  </a:cubicBezTo>
                  <a:close/>
                </a:path>
              </a:pathLst>
            </a:custGeom>
            <a:solidFill>
              <a:srgbClr val="7894FF"/>
            </a:solidFill>
          </p:spPr>
        </p:sp>
      </p:grpSp>
      <p:grpSp>
        <p:nvGrpSpPr>
          <p:cNvPr name="Group 4" id="4"/>
          <p:cNvGrpSpPr/>
          <p:nvPr/>
        </p:nvGrpSpPr>
        <p:grpSpPr>
          <a:xfrm rot="0">
            <a:off x="14416449" y="4137401"/>
            <a:ext cx="3721480" cy="2937548"/>
            <a:chOff x="0" y="0"/>
            <a:chExt cx="4961974" cy="3916730"/>
          </a:xfrm>
        </p:grpSpPr>
        <p:grpSp>
          <p:nvGrpSpPr>
            <p:cNvPr name="Group 5" id="5"/>
            <p:cNvGrpSpPr/>
            <p:nvPr/>
          </p:nvGrpSpPr>
          <p:grpSpPr>
            <a:xfrm rot="0">
              <a:off x="0" y="0"/>
              <a:ext cx="4961974" cy="3916730"/>
              <a:chOff x="0" y="0"/>
              <a:chExt cx="2416739" cy="1907651"/>
            </a:xfrm>
          </p:grpSpPr>
          <p:sp>
            <p:nvSpPr>
              <p:cNvPr name="Freeform 6" id="6"/>
              <p:cNvSpPr/>
              <p:nvPr/>
            </p:nvSpPr>
            <p:spPr>
              <a:xfrm>
                <a:off x="0" y="0"/>
                <a:ext cx="2416739" cy="1907651"/>
              </a:xfrm>
              <a:custGeom>
                <a:avLst/>
                <a:gdLst/>
                <a:ahLst/>
                <a:cxnLst/>
                <a:rect r="r" b="b" t="t" l="l"/>
                <a:pathLst>
                  <a:path h="1907651" w="2416739">
                    <a:moveTo>
                      <a:pt x="2292279" y="1907651"/>
                    </a:moveTo>
                    <a:lnTo>
                      <a:pt x="124460" y="1907651"/>
                    </a:lnTo>
                    <a:cubicBezTo>
                      <a:pt x="55880" y="1907651"/>
                      <a:pt x="0" y="1851771"/>
                      <a:pt x="0" y="1783191"/>
                    </a:cubicBezTo>
                    <a:lnTo>
                      <a:pt x="0" y="124460"/>
                    </a:lnTo>
                    <a:cubicBezTo>
                      <a:pt x="0" y="55880"/>
                      <a:pt x="55880" y="0"/>
                      <a:pt x="124460" y="0"/>
                    </a:cubicBezTo>
                    <a:lnTo>
                      <a:pt x="2292279" y="0"/>
                    </a:lnTo>
                    <a:cubicBezTo>
                      <a:pt x="2360859" y="0"/>
                      <a:pt x="2416739" y="55880"/>
                      <a:pt x="2416739" y="124460"/>
                    </a:cubicBezTo>
                    <a:lnTo>
                      <a:pt x="2416739" y="1783191"/>
                    </a:lnTo>
                    <a:cubicBezTo>
                      <a:pt x="2416739" y="1851771"/>
                      <a:pt x="2360859" y="1907651"/>
                      <a:pt x="2292279" y="1907651"/>
                    </a:cubicBezTo>
                    <a:close/>
                  </a:path>
                </a:pathLst>
              </a:custGeom>
              <a:solidFill>
                <a:srgbClr val="CDC2FE"/>
              </a:solidFill>
            </p:spPr>
          </p:sp>
        </p:grpSp>
        <p:sp>
          <p:nvSpPr>
            <p:cNvPr name="TextBox 7" id="7"/>
            <p:cNvSpPr txBox="true"/>
            <p:nvPr/>
          </p:nvSpPr>
          <p:spPr>
            <a:xfrm rot="0">
              <a:off x="365617" y="406340"/>
              <a:ext cx="4230739" cy="3243241"/>
            </a:xfrm>
            <a:prstGeom prst="rect">
              <a:avLst/>
            </a:prstGeom>
          </p:spPr>
          <p:txBody>
            <a:bodyPr anchor="t" rtlCol="false" tIns="0" lIns="0" bIns="0" rIns="0">
              <a:spAutoFit/>
            </a:bodyPr>
            <a:lstStyle/>
            <a:p>
              <a:pPr>
                <a:lnSpc>
                  <a:spcPts val="3845"/>
                </a:lnSpc>
              </a:pPr>
              <a:r>
                <a:rPr lang="en-US" sz="3204">
                  <a:solidFill>
                    <a:srgbClr val="000000"/>
                  </a:solidFill>
                  <a:latin typeface="Fredoka One"/>
                </a:rPr>
                <a:t>Rate the ride and check validity of reference code</a:t>
              </a:r>
            </a:p>
            <a:p>
              <a:pPr>
                <a:lnSpc>
                  <a:spcPts val="3845"/>
                </a:lnSpc>
              </a:pPr>
            </a:p>
          </p:txBody>
        </p:sp>
      </p:grpSp>
      <p:pic>
        <p:nvPicPr>
          <p:cNvPr name="Picture 8" id="8"/>
          <p:cNvPicPr>
            <a:picLocks noChangeAspect="true"/>
          </p:cNvPicPr>
          <p:nvPr/>
        </p:nvPicPr>
        <p:blipFill>
          <a:blip r:embed="rId2"/>
          <a:srcRect l="0" t="0" r="0" b="0"/>
          <a:stretch>
            <a:fillRect/>
          </a:stretch>
        </p:blipFill>
        <p:spPr>
          <a:xfrm flipH="false" flipV="false" rot="0">
            <a:off x="292571" y="1682135"/>
            <a:ext cx="13708378" cy="6922731"/>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a:blip r:embed="rId2"/>
          <a:srcRect l="0" t="4810" r="0" b="5189"/>
          <a:stretch>
            <a:fillRect/>
          </a:stretch>
        </a:blipFill>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4293519" cy="8229600"/>
            <a:chOff x="0" y="0"/>
            <a:chExt cx="10341384" cy="5954129"/>
          </a:xfrm>
        </p:grpSpPr>
        <p:sp>
          <p:nvSpPr>
            <p:cNvPr name="Freeform 3" id="3"/>
            <p:cNvSpPr/>
            <p:nvPr/>
          </p:nvSpPr>
          <p:spPr>
            <a:xfrm>
              <a:off x="0" y="0"/>
              <a:ext cx="10341384" cy="5954129"/>
            </a:xfrm>
            <a:custGeom>
              <a:avLst/>
              <a:gdLst/>
              <a:ahLst/>
              <a:cxnLst/>
              <a:rect r="r" b="b" t="t" l="l"/>
              <a:pathLst>
                <a:path h="5954129" w="10341384">
                  <a:moveTo>
                    <a:pt x="10216924" y="5954129"/>
                  </a:moveTo>
                  <a:lnTo>
                    <a:pt x="124460" y="5954129"/>
                  </a:lnTo>
                  <a:cubicBezTo>
                    <a:pt x="55880" y="5954129"/>
                    <a:pt x="0" y="5898249"/>
                    <a:pt x="0" y="5829669"/>
                  </a:cubicBezTo>
                  <a:lnTo>
                    <a:pt x="0" y="124460"/>
                  </a:lnTo>
                  <a:cubicBezTo>
                    <a:pt x="0" y="55880"/>
                    <a:pt x="55880" y="0"/>
                    <a:pt x="124460" y="0"/>
                  </a:cubicBezTo>
                  <a:lnTo>
                    <a:pt x="10216924" y="0"/>
                  </a:lnTo>
                  <a:cubicBezTo>
                    <a:pt x="10285504" y="0"/>
                    <a:pt x="10341384" y="55880"/>
                    <a:pt x="10341384" y="124460"/>
                  </a:cubicBezTo>
                  <a:lnTo>
                    <a:pt x="10341384" y="5829669"/>
                  </a:lnTo>
                  <a:cubicBezTo>
                    <a:pt x="10341384" y="5898249"/>
                    <a:pt x="10285504" y="5954129"/>
                    <a:pt x="10216924" y="5954129"/>
                  </a:cubicBezTo>
                  <a:close/>
                </a:path>
              </a:pathLst>
            </a:custGeom>
            <a:solidFill>
              <a:srgbClr val="7894FF"/>
            </a:solidFill>
          </p:spPr>
        </p:sp>
      </p:grpSp>
      <p:grpSp>
        <p:nvGrpSpPr>
          <p:cNvPr name="Group 4" id="4"/>
          <p:cNvGrpSpPr/>
          <p:nvPr/>
        </p:nvGrpSpPr>
        <p:grpSpPr>
          <a:xfrm rot="0">
            <a:off x="14416449" y="3650915"/>
            <a:ext cx="3721480" cy="3424034"/>
            <a:chOff x="0" y="0"/>
            <a:chExt cx="4961974" cy="4565378"/>
          </a:xfrm>
        </p:grpSpPr>
        <p:grpSp>
          <p:nvGrpSpPr>
            <p:cNvPr name="Group 5" id="5"/>
            <p:cNvGrpSpPr/>
            <p:nvPr/>
          </p:nvGrpSpPr>
          <p:grpSpPr>
            <a:xfrm rot="0">
              <a:off x="0" y="0"/>
              <a:ext cx="4961974" cy="4565378"/>
              <a:chOff x="0" y="0"/>
              <a:chExt cx="2416739" cy="2223576"/>
            </a:xfrm>
          </p:grpSpPr>
          <p:sp>
            <p:nvSpPr>
              <p:cNvPr name="Freeform 6" id="6"/>
              <p:cNvSpPr/>
              <p:nvPr/>
            </p:nvSpPr>
            <p:spPr>
              <a:xfrm>
                <a:off x="0" y="0"/>
                <a:ext cx="2416739" cy="2223576"/>
              </a:xfrm>
              <a:custGeom>
                <a:avLst/>
                <a:gdLst/>
                <a:ahLst/>
                <a:cxnLst/>
                <a:rect r="r" b="b" t="t" l="l"/>
                <a:pathLst>
                  <a:path h="2223576" w="2416739">
                    <a:moveTo>
                      <a:pt x="2292279" y="2223576"/>
                    </a:moveTo>
                    <a:lnTo>
                      <a:pt x="124460" y="2223576"/>
                    </a:lnTo>
                    <a:cubicBezTo>
                      <a:pt x="55880" y="2223576"/>
                      <a:pt x="0" y="2167696"/>
                      <a:pt x="0" y="2099116"/>
                    </a:cubicBezTo>
                    <a:lnTo>
                      <a:pt x="0" y="124460"/>
                    </a:lnTo>
                    <a:cubicBezTo>
                      <a:pt x="0" y="55880"/>
                      <a:pt x="55880" y="0"/>
                      <a:pt x="124460" y="0"/>
                    </a:cubicBezTo>
                    <a:lnTo>
                      <a:pt x="2292279" y="0"/>
                    </a:lnTo>
                    <a:cubicBezTo>
                      <a:pt x="2360859" y="0"/>
                      <a:pt x="2416739" y="55880"/>
                      <a:pt x="2416739" y="124460"/>
                    </a:cubicBezTo>
                    <a:lnTo>
                      <a:pt x="2416739" y="2099116"/>
                    </a:lnTo>
                    <a:cubicBezTo>
                      <a:pt x="2416739" y="2167696"/>
                      <a:pt x="2360859" y="2223576"/>
                      <a:pt x="2292279" y="2223576"/>
                    </a:cubicBezTo>
                    <a:close/>
                  </a:path>
                </a:pathLst>
              </a:custGeom>
              <a:solidFill>
                <a:srgbClr val="CDC2FE"/>
              </a:solidFill>
            </p:spPr>
          </p:sp>
        </p:grpSp>
        <p:sp>
          <p:nvSpPr>
            <p:cNvPr name="TextBox 7" id="7"/>
            <p:cNvSpPr txBox="true"/>
            <p:nvPr/>
          </p:nvSpPr>
          <p:spPr>
            <a:xfrm rot="0">
              <a:off x="365617" y="406340"/>
              <a:ext cx="4230739" cy="3891889"/>
            </a:xfrm>
            <a:prstGeom prst="rect">
              <a:avLst/>
            </a:prstGeom>
          </p:spPr>
          <p:txBody>
            <a:bodyPr anchor="t" rtlCol="false" tIns="0" lIns="0" bIns="0" rIns="0">
              <a:spAutoFit/>
            </a:bodyPr>
            <a:lstStyle/>
            <a:p>
              <a:pPr>
                <a:lnSpc>
                  <a:spcPts val="3845"/>
                </a:lnSpc>
              </a:pPr>
              <a:r>
                <a:rPr lang="en-US" sz="3204">
                  <a:solidFill>
                    <a:srgbClr val="000000"/>
                  </a:solidFill>
                  <a:latin typeface="Fredoka One"/>
                </a:rPr>
                <a:t>Logged in as a driver and successful authentication</a:t>
              </a:r>
            </a:p>
            <a:p>
              <a:pPr>
                <a:lnSpc>
                  <a:spcPts val="3845"/>
                </a:lnSpc>
              </a:pPr>
            </a:p>
            <a:p>
              <a:pPr>
                <a:lnSpc>
                  <a:spcPts val="3845"/>
                </a:lnSpc>
              </a:pPr>
            </a:p>
          </p:txBody>
        </p:sp>
      </p:grpSp>
      <p:pic>
        <p:nvPicPr>
          <p:cNvPr name="Picture 8" id="8"/>
          <p:cNvPicPr>
            <a:picLocks noChangeAspect="true"/>
          </p:cNvPicPr>
          <p:nvPr/>
        </p:nvPicPr>
        <p:blipFill>
          <a:blip r:embed="rId2"/>
          <a:srcRect l="0" t="0" r="0" b="0"/>
          <a:stretch>
            <a:fillRect/>
          </a:stretch>
        </p:blipFill>
        <p:spPr>
          <a:xfrm flipH="false" flipV="false" rot="0">
            <a:off x="466715" y="1805560"/>
            <a:ext cx="13137733" cy="6667399"/>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4293519" cy="8229600"/>
            <a:chOff x="0" y="0"/>
            <a:chExt cx="10341384" cy="5954129"/>
          </a:xfrm>
        </p:grpSpPr>
        <p:sp>
          <p:nvSpPr>
            <p:cNvPr name="Freeform 3" id="3"/>
            <p:cNvSpPr/>
            <p:nvPr/>
          </p:nvSpPr>
          <p:spPr>
            <a:xfrm>
              <a:off x="0" y="0"/>
              <a:ext cx="10341384" cy="5954129"/>
            </a:xfrm>
            <a:custGeom>
              <a:avLst/>
              <a:gdLst/>
              <a:ahLst/>
              <a:cxnLst/>
              <a:rect r="r" b="b" t="t" l="l"/>
              <a:pathLst>
                <a:path h="5954129" w="10341384">
                  <a:moveTo>
                    <a:pt x="10216924" y="5954129"/>
                  </a:moveTo>
                  <a:lnTo>
                    <a:pt x="124460" y="5954129"/>
                  </a:lnTo>
                  <a:cubicBezTo>
                    <a:pt x="55880" y="5954129"/>
                    <a:pt x="0" y="5898249"/>
                    <a:pt x="0" y="5829669"/>
                  </a:cubicBezTo>
                  <a:lnTo>
                    <a:pt x="0" y="124460"/>
                  </a:lnTo>
                  <a:cubicBezTo>
                    <a:pt x="0" y="55880"/>
                    <a:pt x="55880" y="0"/>
                    <a:pt x="124460" y="0"/>
                  </a:cubicBezTo>
                  <a:lnTo>
                    <a:pt x="10216924" y="0"/>
                  </a:lnTo>
                  <a:cubicBezTo>
                    <a:pt x="10285504" y="0"/>
                    <a:pt x="10341384" y="55880"/>
                    <a:pt x="10341384" y="124460"/>
                  </a:cubicBezTo>
                  <a:lnTo>
                    <a:pt x="10341384" y="5829669"/>
                  </a:lnTo>
                  <a:cubicBezTo>
                    <a:pt x="10341384" y="5898249"/>
                    <a:pt x="10285504" y="5954129"/>
                    <a:pt x="10216924" y="5954129"/>
                  </a:cubicBezTo>
                  <a:close/>
                </a:path>
              </a:pathLst>
            </a:custGeom>
            <a:solidFill>
              <a:srgbClr val="7894FF"/>
            </a:solidFill>
          </p:spPr>
        </p:sp>
      </p:grpSp>
      <p:grpSp>
        <p:nvGrpSpPr>
          <p:cNvPr name="Group 4" id="4"/>
          <p:cNvGrpSpPr/>
          <p:nvPr/>
        </p:nvGrpSpPr>
        <p:grpSpPr>
          <a:xfrm rot="0">
            <a:off x="14416449" y="4136690"/>
            <a:ext cx="3716040" cy="2933253"/>
            <a:chOff x="0" y="0"/>
            <a:chExt cx="4954720" cy="3911005"/>
          </a:xfrm>
        </p:grpSpPr>
        <p:grpSp>
          <p:nvGrpSpPr>
            <p:cNvPr name="Group 5" id="5"/>
            <p:cNvGrpSpPr/>
            <p:nvPr/>
          </p:nvGrpSpPr>
          <p:grpSpPr>
            <a:xfrm rot="0">
              <a:off x="0" y="0"/>
              <a:ext cx="4954720" cy="3911005"/>
              <a:chOff x="0" y="0"/>
              <a:chExt cx="2416739" cy="1907651"/>
            </a:xfrm>
          </p:grpSpPr>
          <p:sp>
            <p:nvSpPr>
              <p:cNvPr name="Freeform 6" id="6"/>
              <p:cNvSpPr/>
              <p:nvPr/>
            </p:nvSpPr>
            <p:spPr>
              <a:xfrm>
                <a:off x="0" y="0"/>
                <a:ext cx="2416739" cy="1907651"/>
              </a:xfrm>
              <a:custGeom>
                <a:avLst/>
                <a:gdLst/>
                <a:ahLst/>
                <a:cxnLst/>
                <a:rect r="r" b="b" t="t" l="l"/>
                <a:pathLst>
                  <a:path h="1907651" w="2416739">
                    <a:moveTo>
                      <a:pt x="2292279" y="1907651"/>
                    </a:moveTo>
                    <a:lnTo>
                      <a:pt x="124460" y="1907651"/>
                    </a:lnTo>
                    <a:cubicBezTo>
                      <a:pt x="55880" y="1907651"/>
                      <a:pt x="0" y="1851771"/>
                      <a:pt x="0" y="1783191"/>
                    </a:cubicBezTo>
                    <a:lnTo>
                      <a:pt x="0" y="124460"/>
                    </a:lnTo>
                    <a:cubicBezTo>
                      <a:pt x="0" y="55880"/>
                      <a:pt x="55880" y="0"/>
                      <a:pt x="124460" y="0"/>
                    </a:cubicBezTo>
                    <a:lnTo>
                      <a:pt x="2292279" y="0"/>
                    </a:lnTo>
                    <a:cubicBezTo>
                      <a:pt x="2360859" y="0"/>
                      <a:pt x="2416739" y="55880"/>
                      <a:pt x="2416739" y="124460"/>
                    </a:cubicBezTo>
                    <a:lnTo>
                      <a:pt x="2416739" y="1783191"/>
                    </a:lnTo>
                    <a:cubicBezTo>
                      <a:pt x="2416739" y="1851771"/>
                      <a:pt x="2360859" y="1907651"/>
                      <a:pt x="2292279" y="1907651"/>
                    </a:cubicBezTo>
                    <a:close/>
                  </a:path>
                </a:pathLst>
              </a:custGeom>
              <a:solidFill>
                <a:srgbClr val="CDC2FE"/>
              </a:solidFill>
            </p:spPr>
          </p:sp>
        </p:grpSp>
        <p:sp>
          <p:nvSpPr>
            <p:cNvPr name="TextBox 7" id="7"/>
            <p:cNvSpPr txBox="true"/>
            <p:nvPr/>
          </p:nvSpPr>
          <p:spPr>
            <a:xfrm rot="0">
              <a:off x="365083" y="405746"/>
              <a:ext cx="4224554" cy="3238500"/>
            </a:xfrm>
            <a:prstGeom prst="rect">
              <a:avLst/>
            </a:prstGeom>
          </p:spPr>
          <p:txBody>
            <a:bodyPr anchor="t" rtlCol="false" tIns="0" lIns="0" bIns="0" rIns="0">
              <a:spAutoFit/>
            </a:bodyPr>
            <a:lstStyle/>
            <a:p>
              <a:pPr>
                <a:lnSpc>
                  <a:spcPts val="3840"/>
                </a:lnSpc>
              </a:pPr>
              <a:r>
                <a:rPr lang="en-US" sz="3199">
                  <a:solidFill>
                    <a:srgbClr val="000000"/>
                  </a:solidFill>
                  <a:latin typeface="Fredoka One"/>
                </a:rPr>
                <a:t>Logged in as a driver and failed authentication</a:t>
              </a:r>
            </a:p>
            <a:p>
              <a:pPr>
                <a:lnSpc>
                  <a:spcPts val="3839"/>
                </a:lnSpc>
              </a:pPr>
            </a:p>
          </p:txBody>
        </p:sp>
      </p:grpSp>
      <p:pic>
        <p:nvPicPr>
          <p:cNvPr name="Picture 8" id="8"/>
          <p:cNvPicPr>
            <a:picLocks noChangeAspect="true"/>
          </p:cNvPicPr>
          <p:nvPr/>
        </p:nvPicPr>
        <p:blipFill>
          <a:blip r:embed="rId2"/>
          <a:srcRect l="0" t="0" r="0" b="0"/>
          <a:stretch>
            <a:fillRect/>
          </a:stretch>
        </p:blipFill>
        <p:spPr>
          <a:xfrm flipH="false" flipV="false" rot="0">
            <a:off x="604644" y="1757955"/>
            <a:ext cx="13084230" cy="6771089"/>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4293519" cy="8229600"/>
            <a:chOff x="0" y="0"/>
            <a:chExt cx="10341384" cy="5954129"/>
          </a:xfrm>
        </p:grpSpPr>
        <p:sp>
          <p:nvSpPr>
            <p:cNvPr name="Freeform 3" id="3"/>
            <p:cNvSpPr/>
            <p:nvPr/>
          </p:nvSpPr>
          <p:spPr>
            <a:xfrm>
              <a:off x="0" y="0"/>
              <a:ext cx="10341384" cy="5954129"/>
            </a:xfrm>
            <a:custGeom>
              <a:avLst/>
              <a:gdLst/>
              <a:ahLst/>
              <a:cxnLst/>
              <a:rect r="r" b="b" t="t" l="l"/>
              <a:pathLst>
                <a:path h="5954129" w="10341384">
                  <a:moveTo>
                    <a:pt x="10216924" y="5954129"/>
                  </a:moveTo>
                  <a:lnTo>
                    <a:pt x="124460" y="5954129"/>
                  </a:lnTo>
                  <a:cubicBezTo>
                    <a:pt x="55880" y="5954129"/>
                    <a:pt x="0" y="5898249"/>
                    <a:pt x="0" y="5829669"/>
                  </a:cubicBezTo>
                  <a:lnTo>
                    <a:pt x="0" y="124460"/>
                  </a:lnTo>
                  <a:cubicBezTo>
                    <a:pt x="0" y="55880"/>
                    <a:pt x="55880" y="0"/>
                    <a:pt x="124460" y="0"/>
                  </a:cubicBezTo>
                  <a:lnTo>
                    <a:pt x="10216924" y="0"/>
                  </a:lnTo>
                  <a:cubicBezTo>
                    <a:pt x="10285504" y="0"/>
                    <a:pt x="10341384" y="55880"/>
                    <a:pt x="10341384" y="124460"/>
                  </a:cubicBezTo>
                  <a:lnTo>
                    <a:pt x="10341384" y="5829669"/>
                  </a:lnTo>
                  <a:cubicBezTo>
                    <a:pt x="10341384" y="5898249"/>
                    <a:pt x="10285504" y="5954129"/>
                    <a:pt x="10216924" y="5954129"/>
                  </a:cubicBezTo>
                  <a:close/>
                </a:path>
              </a:pathLst>
            </a:custGeom>
            <a:solidFill>
              <a:srgbClr val="7894FF"/>
            </a:solidFill>
          </p:spPr>
        </p:sp>
      </p:grpSp>
      <p:grpSp>
        <p:nvGrpSpPr>
          <p:cNvPr name="Group 4" id="4"/>
          <p:cNvGrpSpPr/>
          <p:nvPr/>
        </p:nvGrpSpPr>
        <p:grpSpPr>
          <a:xfrm rot="0">
            <a:off x="14571960" y="3919761"/>
            <a:ext cx="3424457" cy="2447478"/>
            <a:chOff x="0" y="0"/>
            <a:chExt cx="4565943" cy="3263305"/>
          </a:xfrm>
        </p:grpSpPr>
        <p:grpSp>
          <p:nvGrpSpPr>
            <p:cNvPr name="Group 5" id="5"/>
            <p:cNvGrpSpPr/>
            <p:nvPr/>
          </p:nvGrpSpPr>
          <p:grpSpPr>
            <a:xfrm rot="0">
              <a:off x="0" y="0"/>
              <a:ext cx="4565943" cy="3263305"/>
              <a:chOff x="0" y="0"/>
              <a:chExt cx="2227107" cy="1591726"/>
            </a:xfrm>
          </p:grpSpPr>
          <p:sp>
            <p:nvSpPr>
              <p:cNvPr name="Freeform 6" id="6"/>
              <p:cNvSpPr/>
              <p:nvPr/>
            </p:nvSpPr>
            <p:spPr>
              <a:xfrm>
                <a:off x="0" y="0"/>
                <a:ext cx="2227107" cy="1591726"/>
              </a:xfrm>
              <a:custGeom>
                <a:avLst/>
                <a:gdLst/>
                <a:ahLst/>
                <a:cxnLst/>
                <a:rect r="r" b="b" t="t" l="l"/>
                <a:pathLst>
                  <a:path h="1591726" w="2227107">
                    <a:moveTo>
                      <a:pt x="2102647" y="1591726"/>
                    </a:moveTo>
                    <a:lnTo>
                      <a:pt x="124460" y="1591726"/>
                    </a:lnTo>
                    <a:cubicBezTo>
                      <a:pt x="55880" y="1591726"/>
                      <a:pt x="0" y="1535845"/>
                      <a:pt x="0" y="1467265"/>
                    </a:cubicBezTo>
                    <a:lnTo>
                      <a:pt x="0" y="124460"/>
                    </a:lnTo>
                    <a:cubicBezTo>
                      <a:pt x="0" y="55880"/>
                      <a:pt x="55880" y="0"/>
                      <a:pt x="124460" y="0"/>
                    </a:cubicBezTo>
                    <a:lnTo>
                      <a:pt x="2102647" y="0"/>
                    </a:lnTo>
                    <a:cubicBezTo>
                      <a:pt x="2171227" y="0"/>
                      <a:pt x="2227107" y="55880"/>
                      <a:pt x="2227107" y="124460"/>
                    </a:cubicBezTo>
                    <a:lnTo>
                      <a:pt x="2227107" y="1467266"/>
                    </a:lnTo>
                    <a:cubicBezTo>
                      <a:pt x="2227107" y="1535846"/>
                      <a:pt x="2171227" y="1591726"/>
                      <a:pt x="2102647" y="1591726"/>
                    </a:cubicBezTo>
                    <a:close/>
                  </a:path>
                </a:pathLst>
              </a:custGeom>
              <a:solidFill>
                <a:srgbClr val="CDC2FE"/>
              </a:solidFill>
            </p:spPr>
          </p:sp>
        </p:grpSp>
        <p:sp>
          <p:nvSpPr>
            <p:cNvPr name="TextBox 7" id="7"/>
            <p:cNvSpPr txBox="true"/>
            <p:nvPr/>
          </p:nvSpPr>
          <p:spPr>
            <a:xfrm rot="0">
              <a:off x="336436" y="405746"/>
              <a:ext cx="3893071" cy="2590800"/>
            </a:xfrm>
            <a:prstGeom prst="rect">
              <a:avLst/>
            </a:prstGeom>
          </p:spPr>
          <p:txBody>
            <a:bodyPr anchor="t" rtlCol="false" tIns="0" lIns="0" bIns="0" rIns="0">
              <a:spAutoFit/>
            </a:bodyPr>
            <a:lstStyle/>
            <a:p>
              <a:pPr>
                <a:lnSpc>
                  <a:spcPts val="3840"/>
                </a:lnSpc>
              </a:pPr>
              <a:r>
                <a:rPr lang="en-US" sz="3199">
                  <a:solidFill>
                    <a:srgbClr val="000000"/>
                  </a:solidFill>
                  <a:latin typeface="Fredoka One"/>
                </a:rPr>
                <a:t>If you choose not to end your day</a:t>
              </a:r>
            </a:p>
            <a:p>
              <a:pPr>
                <a:lnSpc>
                  <a:spcPts val="3839"/>
                </a:lnSpc>
              </a:pPr>
            </a:p>
          </p:txBody>
        </p:sp>
      </p:grpSp>
      <p:pic>
        <p:nvPicPr>
          <p:cNvPr name="Picture 8" id="8"/>
          <p:cNvPicPr>
            <a:picLocks noChangeAspect="true"/>
          </p:cNvPicPr>
          <p:nvPr/>
        </p:nvPicPr>
        <p:blipFill>
          <a:blip r:embed="rId2"/>
          <a:srcRect l="0" t="0" r="0" b="0"/>
          <a:stretch>
            <a:fillRect/>
          </a:stretch>
        </p:blipFill>
        <p:spPr>
          <a:xfrm flipH="false" flipV="false" rot="0">
            <a:off x="604644" y="1545337"/>
            <a:ext cx="13084230" cy="7196327"/>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14293519" cy="8229600"/>
            <a:chOff x="0" y="0"/>
            <a:chExt cx="10341384" cy="5954129"/>
          </a:xfrm>
        </p:grpSpPr>
        <p:sp>
          <p:nvSpPr>
            <p:cNvPr name="Freeform 3" id="3"/>
            <p:cNvSpPr/>
            <p:nvPr/>
          </p:nvSpPr>
          <p:spPr>
            <a:xfrm>
              <a:off x="0" y="0"/>
              <a:ext cx="10341384" cy="5954129"/>
            </a:xfrm>
            <a:custGeom>
              <a:avLst/>
              <a:gdLst/>
              <a:ahLst/>
              <a:cxnLst/>
              <a:rect r="r" b="b" t="t" l="l"/>
              <a:pathLst>
                <a:path h="5954129" w="10341384">
                  <a:moveTo>
                    <a:pt x="10216924" y="5954129"/>
                  </a:moveTo>
                  <a:lnTo>
                    <a:pt x="124460" y="5954129"/>
                  </a:lnTo>
                  <a:cubicBezTo>
                    <a:pt x="55880" y="5954129"/>
                    <a:pt x="0" y="5898249"/>
                    <a:pt x="0" y="5829669"/>
                  </a:cubicBezTo>
                  <a:lnTo>
                    <a:pt x="0" y="124460"/>
                  </a:lnTo>
                  <a:cubicBezTo>
                    <a:pt x="0" y="55880"/>
                    <a:pt x="55880" y="0"/>
                    <a:pt x="124460" y="0"/>
                  </a:cubicBezTo>
                  <a:lnTo>
                    <a:pt x="10216924" y="0"/>
                  </a:lnTo>
                  <a:cubicBezTo>
                    <a:pt x="10285504" y="0"/>
                    <a:pt x="10341384" y="55880"/>
                    <a:pt x="10341384" y="124460"/>
                  </a:cubicBezTo>
                  <a:lnTo>
                    <a:pt x="10341384" y="5829669"/>
                  </a:lnTo>
                  <a:cubicBezTo>
                    <a:pt x="10341384" y="5898249"/>
                    <a:pt x="10285504" y="5954129"/>
                    <a:pt x="10216924" y="5954129"/>
                  </a:cubicBezTo>
                  <a:close/>
                </a:path>
              </a:pathLst>
            </a:custGeom>
            <a:solidFill>
              <a:srgbClr val="7894FF"/>
            </a:solidFill>
          </p:spPr>
        </p:sp>
      </p:grpSp>
      <p:grpSp>
        <p:nvGrpSpPr>
          <p:cNvPr name="Group 4" id="4"/>
          <p:cNvGrpSpPr/>
          <p:nvPr/>
        </p:nvGrpSpPr>
        <p:grpSpPr>
          <a:xfrm rot="0">
            <a:off x="14416449" y="4427880"/>
            <a:ext cx="3716040" cy="1961703"/>
            <a:chOff x="0" y="0"/>
            <a:chExt cx="4954720" cy="2615605"/>
          </a:xfrm>
        </p:grpSpPr>
        <p:grpSp>
          <p:nvGrpSpPr>
            <p:cNvPr name="Group 5" id="5"/>
            <p:cNvGrpSpPr/>
            <p:nvPr/>
          </p:nvGrpSpPr>
          <p:grpSpPr>
            <a:xfrm rot="0">
              <a:off x="0" y="0"/>
              <a:ext cx="4954720" cy="2615605"/>
              <a:chOff x="0" y="0"/>
              <a:chExt cx="2416739" cy="1275800"/>
            </a:xfrm>
          </p:grpSpPr>
          <p:sp>
            <p:nvSpPr>
              <p:cNvPr name="Freeform 6" id="6"/>
              <p:cNvSpPr/>
              <p:nvPr/>
            </p:nvSpPr>
            <p:spPr>
              <a:xfrm>
                <a:off x="0" y="0"/>
                <a:ext cx="2416739" cy="1275800"/>
              </a:xfrm>
              <a:custGeom>
                <a:avLst/>
                <a:gdLst/>
                <a:ahLst/>
                <a:cxnLst/>
                <a:rect r="r" b="b" t="t" l="l"/>
                <a:pathLst>
                  <a:path h="1275800" w="2416739">
                    <a:moveTo>
                      <a:pt x="2292279" y="1275800"/>
                    </a:moveTo>
                    <a:lnTo>
                      <a:pt x="124460" y="1275800"/>
                    </a:lnTo>
                    <a:cubicBezTo>
                      <a:pt x="55880" y="1275800"/>
                      <a:pt x="0" y="1219920"/>
                      <a:pt x="0" y="1151340"/>
                    </a:cubicBezTo>
                    <a:lnTo>
                      <a:pt x="0" y="124460"/>
                    </a:lnTo>
                    <a:cubicBezTo>
                      <a:pt x="0" y="55880"/>
                      <a:pt x="55880" y="0"/>
                      <a:pt x="124460" y="0"/>
                    </a:cubicBezTo>
                    <a:lnTo>
                      <a:pt x="2292279" y="0"/>
                    </a:lnTo>
                    <a:cubicBezTo>
                      <a:pt x="2360859" y="0"/>
                      <a:pt x="2416739" y="55880"/>
                      <a:pt x="2416739" y="124460"/>
                    </a:cubicBezTo>
                    <a:lnTo>
                      <a:pt x="2416739" y="1151340"/>
                    </a:lnTo>
                    <a:cubicBezTo>
                      <a:pt x="2416739" y="1219920"/>
                      <a:pt x="2360859" y="1275800"/>
                      <a:pt x="2292279" y="1275800"/>
                    </a:cubicBezTo>
                    <a:close/>
                  </a:path>
                </a:pathLst>
              </a:custGeom>
              <a:solidFill>
                <a:srgbClr val="CDC2FE"/>
              </a:solidFill>
            </p:spPr>
          </p:sp>
        </p:grpSp>
        <p:sp>
          <p:nvSpPr>
            <p:cNvPr name="TextBox 7" id="7"/>
            <p:cNvSpPr txBox="true"/>
            <p:nvPr/>
          </p:nvSpPr>
          <p:spPr>
            <a:xfrm rot="0">
              <a:off x="365083" y="405746"/>
              <a:ext cx="4224554" cy="1943100"/>
            </a:xfrm>
            <a:prstGeom prst="rect">
              <a:avLst/>
            </a:prstGeom>
          </p:spPr>
          <p:txBody>
            <a:bodyPr anchor="t" rtlCol="false" tIns="0" lIns="0" bIns="0" rIns="0">
              <a:spAutoFit/>
            </a:bodyPr>
            <a:lstStyle/>
            <a:p>
              <a:pPr>
                <a:lnSpc>
                  <a:spcPts val="3840"/>
                </a:lnSpc>
              </a:pPr>
              <a:r>
                <a:rPr lang="en-US" sz="3199">
                  <a:solidFill>
                    <a:srgbClr val="000000"/>
                  </a:solidFill>
                  <a:latin typeface="Fredoka One"/>
                </a:rPr>
                <a:t>If you choose to end your day</a:t>
              </a:r>
            </a:p>
            <a:p>
              <a:pPr>
                <a:lnSpc>
                  <a:spcPts val="3839"/>
                </a:lnSpc>
              </a:pPr>
            </a:p>
          </p:txBody>
        </p:sp>
      </p:grpSp>
      <p:pic>
        <p:nvPicPr>
          <p:cNvPr name="Picture 8" id="8"/>
          <p:cNvPicPr>
            <a:picLocks noChangeAspect="true"/>
          </p:cNvPicPr>
          <p:nvPr/>
        </p:nvPicPr>
        <p:blipFill>
          <a:blip r:embed="rId2"/>
          <a:srcRect l="0" t="0" r="0" b="0"/>
          <a:stretch>
            <a:fillRect/>
          </a:stretch>
        </p:blipFill>
        <p:spPr>
          <a:xfrm flipH="false" flipV="false" rot="0">
            <a:off x="557141" y="1481284"/>
            <a:ext cx="13179238" cy="7324432"/>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p:cSld>
    <p:bg>
      <p:bgPr>
        <a:solidFill>
          <a:srgbClr val="CDC2FE"/>
        </a:solidFill>
      </p:bgPr>
    </p:bg>
    <p:spTree>
      <p:nvGrpSpPr>
        <p:cNvPr id="1" name=""/>
        <p:cNvGrpSpPr/>
        <p:nvPr/>
      </p:nvGrpSpPr>
      <p:grpSpPr>
        <a:xfrm>
          <a:off x="0" y="0"/>
          <a:ext cx="0" cy="0"/>
          <a:chOff x="0" y="0"/>
          <a:chExt cx="0" cy="0"/>
        </a:xfrm>
      </p:grpSpPr>
      <p:grpSp>
        <p:nvGrpSpPr>
          <p:cNvPr name="Group 2" id="2"/>
          <p:cNvGrpSpPr/>
          <p:nvPr/>
        </p:nvGrpSpPr>
        <p:grpSpPr>
          <a:xfrm rot="0">
            <a:off x="-2737216" y="5520241"/>
            <a:ext cx="7531832" cy="753183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894FF"/>
            </a:solidFill>
          </p:spPr>
        </p:sp>
      </p:grpSp>
      <p:grpSp>
        <p:nvGrpSpPr>
          <p:cNvPr name="Group 4" id="4"/>
          <p:cNvGrpSpPr/>
          <p:nvPr/>
        </p:nvGrpSpPr>
        <p:grpSpPr>
          <a:xfrm rot="0">
            <a:off x="1957080" y="4818515"/>
            <a:ext cx="3586211" cy="3586211"/>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B3EB"/>
            </a:solidFill>
          </p:spPr>
        </p:sp>
      </p:grpSp>
      <p:grpSp>
        <p:nvGrpSpPr>
          <p:cNvPr name="Group 6" id="6"/>
          <p:cNvGrpSpPr/>
          <p:nvPr/>
        </p:nvGrpSpPr>
        <p:grpSpPr>
          <a:xfrm rot="0">
            <a:off x="1028700" y="1028700"/>
            <a:ext cx="7000828" cy="2161773"/>
            <a:chOff x="0" y="0"/>
            <a:chExt cx="9334437" cy="2882364"/>
          </a:xfrm>
        </p:grpSpPr>
        <p:grpSp>
          <p:nvGrpSpPr>
            <p:cNvPr name="Group 7" id="7"/>
            <p:cNvGrpSpPr/>
            <p:nvPr/>
          </p:nvGrpSpPr>
          <p:grpSpPr>
            <a:xfrm rot="0">
              <a:off x="0" y="0"/>
              <a:ext cx="9334437" cy="2882364"/>
              <a:chOff x="0" y="0"/>
              <a:chExt cx="2394865" cy="739506"/>
            </a:xfrm>
          </p:grpSpPr>
          <p:sp>
            <p:nvSpPr>
              <p:cNvPr name="Freeform 8" id="8"/>
              <p:cNvSpPr/>
              <p:nvPr/>
            </p:nvSpPr>
            <p:spPr>
              <a:xfrm>
                <a:off x="0" y="0"/>
                <a:ext cx="2394865" cy="739506"/>
              </a:xfrm>
              <a:custGeom>
                <a:avLst/>
                <a:gdLst/>
                <a:ahLst/>
                <a:cxnLst/>
                <a:rect r="r" b="b" t="t" l="l"/>
                <a:pathLst>
                  <a:path h="739506" w="2394865">
                    <a:moveTo>
                      <a:pt x="2270405" y="739506"/>
                    </a:moveTo>
                    <a:lnTo>
                      <a:pt x="124460" y="739506"/>
                    </a:lnTo>
                    <a:cubicBezTo>
                      <a:pt x="55880" y="739506"/>
                      <a:pt x="0" y="683626"/>
                      <a:pt x="0" y="615046"/>
                    </a:cubicBezTo>
                    <a:lnTo>
                      <a:pt x="0" y="124460"/>
                    </a:lnTo>
                    <a:cubicBezTo>
                      <a:pt x="0" y="55880"/>
                      <a:pt x="55880" y="0"/>
                      <a:pt x="124460" y="0"/>
                    </a:cubicBezTo>
                    <a:lnTo>
                      <a:pt x="2270405" y="0"/>
                    </a:lnTo>
                    <a:cubicBezTo>
                      <a:pt x="2338985" y="0"/>
                      <a:pt x="2394865" y="55880"/>
                      <a:pt x="2394865" y="124460"/>
                    </a:cubicBezTo>
                    <a:lnTo>
                      <a:pt x="2394865" y="615046"/>
                    </a:lnTo>
                    <a:cubicBezTo>
                      <a:pt x="2394865" y="683626"/>
                      <a:pt x="2338985" y="739506"/>
                      <a:pt x="2270405" y="739506"/>
                    </a:cubicBezTo>
                    <a:close/>
                  </a:path>
                </a:pathLst>
              </a:custGeom>
              <a:solidFill>
                <a:srgbClr val="FA9329"/>
              </a:solidFill>
            </p:spPr>
          </p:sp>
        </p:grpSp>
        <p:sp>
          <p:nvSpPr>
            <p:cNvPr name="TextBox 9" id="9"/>
            <p:cNvSpPr txBox="true"/>
            <p:nvPr/>
          </p:nvSpPr>
          <p:spPr>
            <a:xfrm rot="0">
              <a:off x="963607" y="665786"/>
              <a:ext cx="7702317" cy="1635125"/>
            </a:xfrm>
            <a:prstGeom prst="rect">
              <a:avLst/>
            </a:prstGeom>
          </p:spPr>
          <p:txBody>
            <a:bodyPr anchor="t" rtlCol="false" tIns="0" lIns="0" bIns="0" rIns="0">
              <a:spAutoFit/>
            </a:bodyPr>
            <a:lstStyle/>
            <a:p>
              <a:pPr>
                <a:lnSpc>
                  <a:spcPts val="9600"/>
                </a:lnSpc>
              </a:pPr>
              <a:r>
                <a:rPr lang="en-US" sz="8000">
                  <a:solidFill>
                    <a:srgbClr val="FBFFF3"/>
                  </a:solidFill>
                  <a:latin typeface="Fredoka One"/>
                </a:rPr>
                <a:t>Limitations</a:t>
              </a:r>
            </a:p>
          </p:txBody>
        </p:sp>
      </p:grpSp>
      <p:grpSp>
        <p:nvGrpSpPr>
          <p:cNvPr name="Group 10" id="10"/>
          <p:cNvGrpSpPr/>
          <p:nvPr/>
        </p:nvGrpSpPr>
        <p:grpSpPr>
          <a:xfrm rot="0">
            <a:off x="8434248" y="1062143"/>
            <a:ext cx="8825052" cy="8229600"/>
            <a:chOff x="0" y="0"/>
            <a:chExt cx="3018901" cy="2815207"/>
          </a:xfrm>
        </p:grpSpPr>
        <p:sp>
          <p:nvSpPr>
            <p:cNvPr name="Freeform 11" id="11"/>
            <p:cNvSpPr/>
            <p:nvPr/>
          </p:nvSpPr>
          <p:spPr>
            <a:xfrm>
              <a:off x="0" y="0"/>
              <a:ext cx="3018901" cy="2815207"/>
            </a:xfrm>
            <a:custGeom>
              <a:avLst/>
              <a:gdLst/>
              <a:ahLst/>
              <a:cxnLst/>
              <a:rect r="r" b="b" t="t" l="l"/>
              <a:pathLst>
                <a:path h="2815207" w="3018901">
                  <a:moveTo>
                    <a:pt x="2894441" y="2815207"/>
                  </a:moveTo>
                  <a:lnTo>
                    <a:pt x="124460" y="2815207"/>
                  </a:lnTo>
                  <a:cubicBezTo>
                    <a:pt x="55880" y="2815207"/>
                    <a:pt x="0" y="2759327"/>
                    <a:pt x="0" y="2690747"/>
                  </a:cubicBezTo>
                  <a:lnTo>
                    <a:pt x="0" y="124460"/>
                  </a:lnTo>
                  <a:cubicBezTo>
                    <a:pt x="0" y="55880"/>
                    <a:pt x="55880" y="0"/>
                    <a:pt x="124460" y="0"/>
                  </a:cubicBezTo>
                  <a:lnTo>
                    <a:pt x="2894441" y="0"/>
                  </a:lnTo>
                  <a:cubicBezTo>
                    <a:pt x="2963021" y="0"/>
                    <a:pt x="3018901" y="55880"/>
                    <a:pt x="3018901" y="124460"/>
                  </a:cubicBezTo>
                  <a:lnTo>
                    <a:pt x="3018901" y="2690747"/>
                  </a:lnTo>
                  <a:cubicBezTo>
                    <a:pt x="3018901" y="2759327"/>
                    <a:pt x="2963021" y="2815207"/>
                    <a:pt x="2894441" y="2815207"/>
                  </a:cubicBezTo>
                  <a:close/>
                </a:path>
              </a:pathLst>
            </a:custGeom>
            <a:solidFill>
              <a:srgbClr val="FBFFF3"/>
            </a:solidFill>
          </p:spPr>
        </p:sp>
      </p:grpSp>
      <p:sp>
        <p:nvSpPr>
          <p:cNvPr name="TextBox 12" id="12"/>
          <p:cNvSpPr txBox="true"/>
          <p:nvPr/>
        </p:nvSpPr>
        <p:spPr>
          <a:xfrm rot="0">
            <a:off x="10112293" y="1411605"/>
            <a:ext cx="6250753" cy="8248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Interlinking of the user-interface for customers and drivers is not present</a:t>
            </a:r>
          </a:p>
        </p:txBody>
      </p:sp>
      <p:sp>
        <p:nvSpPr>
          <p:cNvPr name="TextBox 13" id="13"/>
          <p:cNvSpPr txBox="true"/>
          <p:nvPr/>
        </p:nvSpPr>
        <p:spPr>
          <a:xfrm rot="0">
            <a:off x="10112293" y="2834718"/>
            <a:ext cx="6250753" cy="16630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It doesn’t store the data for the customers and the credentials have to be entered every time</a:t>
            </a:r>
          </a:p>
          <a:p>
            <a:pPr>
              <a:lnSpc>
                <a:spcPts val="3359"/>
              </a:lnSpc>
            </a:pPr>
          </a:p>
        </p:txBody>
      </p:sp>
      <p:sp>
        <p:nvSpPr>
          <p:cNvPr name="TextBox 14" id="14"/>
          <p:cNvSpPr txBox="true"/>
          <p:nvPr/>
        </p:nvSpPr>
        <p:spPr>
          <a:xfrm rot="0">
            <a:off x="10102768" y="4497705"/>
            <a:ext cx="6250753" cy="12439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Linking our code with some sort of global mapping is not there, hence it is assumed that the cars move in a straight line</a:t>
            </a:r>
          </a:p>
        </p:txBody>
      </p:sp>
      <p:sp>
        <p:nvSpPr>
          <p:cNvPr name="TextBox 15" id="15"/>
          <p:cNvSpPr txBox="true"/>
          <p:nvPr/>
        </p:nvSpPr>
        <p:spPr>
          <a:xfrm rot="0">
            <a:off x="10102768" y="6355080"/>
            <a:ext cx="6250753" cy="8248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Some part of the code being hard -coded, expansion would be really difficult</a:t>
            </a:r>
          </a:p>
        </p:txBody>
      </p:sp>
      <p:sp>
        <p:nvSpPr>
          <p:cNvPr name="TextBox 16" id="16"/>
          <p:cNvSpPr txBox="true"/>
          <p:nvPr/>
        </p:nvSpPr>
        <p:spPr>
          <a:xfrm rot="0">
            <a:off x="10102768" y="8002905"/>
            <a:ext cx="6513106" cy="8248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User interface could be seen as dull by some users</a:t>
            </a:r>
          </a:p>
        </p:txBody>
      </p:sp>
      <p:sp>
        <p:nvSpPr>
          <p:cNvPr name="AutoShape 17" id="17"/>
          <p:cNvSpPr/>
          <p:nvPr/>
        </p:nvSpPr>
        <p:spPr>
          <a:xfrm rot="0">
            <a:off x="8830142" y="2667000"/>
            <a:ext cx="7523379" cy="0"/>
          </a:xfrm>
          <a:prstGeom prst="line">
            <a:avLst/>
          </a:prstGeom>
          <a:ln cap="flat" w="9525">
            <a:solidFill>
              <a:srgbClr val="000000"/>
            </a:solidFill>
            <a:prstDash val="solid"/>
            <a:headEnd type="none" len="sm" w="sm"/>
            <a:tailEnd type="none" len="sm" w="sm"/>
          </a:ln>
        </p:spPr>
      </p:sp>
      <p:sp>
        <p:nvSpPr>
          <p:cNvPr name="AutoShape 18" id="18"/>
          <p:cNvSpPr/>
          <p:nvPr/>
        </p:nvSpPr>
        <p:spPr>
          <a:xfrm rot="0">
            <a:off x="8830142" y="4314825"/>
            <a:ext cx="7523379" cy="0"/>
          </a:xfrm>
          <a:prstGeom prst="line">
            <a:avLst/>
          </a:prstGeom>
          <a:ln cap="flat" w="9525">
            <a:solidFill>
              <a:srgbClr val="000000"/>
            </a:solidFill>
            <a:prstDash val="solid"/>
            <a:headEnd type="none" len="sm" w="sm"/>
            <a:tailEnd type="none" len="sm" w="sm"/>
          </a:ln>
        </p:spPr>
      </p:sp>
      <p:sp>
        <p:nvSpPr>
          <p:cNvPr name="AutoShape 19" id="19"/>
          <p:cNvSpPr/>
          <p:nvPr/>
        </p:nvSpPr>
        <p:spPr>
          <a:xfrm rot="0">
            <a:off x="8830142" y="5962650"/>
            <a:ext cx="7523379" cy="0"/>
          </a:xfrm>
          <a:prstGeom prst="line">
            <a:avLst/>
          </a:prstGeom>
          <a:ln cap="flat" w="9525">
            <a:solidFill>
              <a:srgbClr val="000000"/>
            </a:solidFill>
            <a:prstDash val="solid"/>
            <a:headEnd type="none" len="sm" w="sm"/>
            <a:tailEnd type="none" len="sm" w="sm"/>
          </a:ln>
        </p:spPr>
      </p:sp>
      <p:sp>
        <p:nvSpPr>
          <p:cNvPr name="AutoShape 20" id="20"/>
          <p:cNvSpPr/>
          <p:nvPr/>
        </p:nvSpPr>
        <p:spPr>
          <a:xfrm rot="0">
            <a:off x="8830142" y="7610475"/>
            <a:ext cx="7523379" cy="0"/>
          </a:xfrm>
          <a:prstGeom prst="line">
            <a:avLst/>
          </a:prstGeom>
          <a:ln cap="flat" w="9525">
            <a:solidFill>
              <a:srgbClr val="000000"/>
            </a:solidFill>
            <a:prstDash val="solid"/>
            <a:headEnd type="none" len="sm" w="sm"/>
            <a:tailEnd type="none" len="sm" w="sm"/>
          </a:ln>
        </p:spPr>
      </p:sp>
      <p:sp>
        <p:nvSpPr>
          <p:cNvPr name="TextBox 21" id="21"/>
          <p:cNvSpPr txBox="true"/>
          <p:nvPr/>
        </p:nvSpPr>
        <p:spPr>
          <a:xfrm rot="0">
            <a:off x="9024208" y="1579513"/>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01</a:t>
            </a:r>
          </a:p>
        </p:txBody>
      </p:sp>
      <p:sp>
        <p:nvSpPr>
          <p:cNvPr name="TextBox 22" id="22"/>
          <p:cNvSpPr txBox="true"/>
          <p:nvPr/>
        </p:nvSpPr>
        <p:spPr>
          <a:xfrm rot="0">
            <a:off x="9024208" y="3080097"/>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02</a:t>
            </a:r>
          </a:p>
        </p:txBody>
      </p:sp>
      <p:sp>
        <p:nvSpPr>
          <p:cNvPr name="TextBox 23" id="23"/>
          <p:cNvSpPr txBox="true"/>
          <p:nvPr/>
        </p:nvSpPr>
        <p:spPr>
          <a:xfrm rot="0">
            <a:off x="9024208" y="4693497"/>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03</a:t>
            </a:r>
          </a:p>
        </p:txBody>
      </p:sp>
      <p:sp>
        <p:nvSpPr>
          <p:cNvPr name="TextBox 24" id="24"/>
          <p:cNvSpPr txBox="true"/>
          <p:nvPr/>
        </p:nvSpPr>
        <p:spPr>
          <a:xfrm rot="0">
            <a:off x="9024208" y="6341322"/>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04</a:t>
            </a:r>
          </a:p>
        </p:txBody>
      </p:sp>
      <p:sp>
        <p:nvSpPr>
          <p:cNvPr name="TextBox 25" id="25"/>
          <p:cNvSpPr txBox="true"/>
          <p:nvPr/>
        </p:nvSpPr>
        <p:spPr>
          <a:xfrm rot="0">
            <a:off x="9024208" y="7989147"/>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05</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CDC2FE"/>
        </a:solidFill>
      </p:bgPr>
    </p:bg>
    <p:spTree>
      <p:nvGrpSpPr>
        <p:cNvPr id="1" name=""/>
        <p:cNvGrpSpPr/>
        <p:nvPr/>
      </p:nvGrpSpPr>
      <p:grpSpPr>
        <a:xfrm>
          <a:off x="0" y="0"/>
          <a:ext cx="0" cy="0"/>
          <a:chOff x="0" y="0"/>
          <a:chExt cx="0" cy="0"/>
        </a:xfrm>
      </p:grpSpPr>
      <p:grpSp>
        <p:nvGrpSpPr>
          <p:cNvPr name="Group 2" id="2"/>
          <p:cNvGrpSpPr/>
          <p:nvPr/>
        </p:nvGrpSpPr>
        <p:grpSpPr>
          <a:xfrm rot="0">
            <a:off x="-2737216" y="5520241"/>
            <a:ext cx="7531832" cy="753183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894FF"/>
            </a:solidFill>
          </p:spPr>
        </p:sp>
      </p:grpSp>
      <p:grpSp>
        <p:nvGrpSpPr>
          <p:cNvPr name="Group 4" id="4"/>
          <p:cNvGrpSpPr/>
          <p:nvPr/>
        </p:nvGrpSpPr>
        <p:grpSpPr>
          <a:xfrm rot="0">
            <a:off x="1957080" y="4818515"/>
            <a:ext cx="3586211" cy="3586211"/>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B3EB"/>
            </a:solidFill>
          </p:spPr>
        </p:sp>
      </p:grpSp>
      <p:grpSp>
        <p:nvGrpSpPr>
          <p:cNvPr name="Group 6" id="6"/>
          <p:cNvGrpSpPr/>
          <p:nvPr/>
        </p:nvGrpSpPr>
        <p:grpSpPr>
          <a:xfrm rot="0">
            <a:off x="1028700" y="1028700"/>
            <a:ext cx="7000828" cy="3380973"/>
            <a:chOff x="0" y="0"/>
            <a:chExt cx="9334437" cy="4507964"/>
          </a:xfrm>
        </p:grpSpPr>
        <p:grpSp>
          <p:nvGrpSpPr>
            <p:cNvPr name="Group 7" id="7"/>
            <p:cNvGrpSpPr/>
            <p:nvPr/>
          </p:nvGrpSpPr>
          <p:grpSpPr>
            <a:xfrm rot="0">
              <a:off x="0" y="0"/>
              <a:ext cx="9334437" cy="4507964"/>
              <a:chOff x="0" y="0"/>
              <a:chExt cx="2394865" cy="1156574"/>
            </a:xfrm>
          </p:grpSpPr>
          <p:sp>
            <p:nvSpPr>
              <p:cNvPr name="Freeform 8" id="8"/>
              <p:cNvSpPr/>
              <p:nvPr/>
            </p:nvSpPr>
            <p:spPr>
              <a:xfrm>
                <a:off x="0" y="0"/>
                <a:ext cx="2394865" cy="1156574"/>
              </a:xfrm>
              <a:custGeom>
                <a:avLst/>
                <a:gdLst/>
                <a:ahLst/>
                <a:cxnLst/>
                <a:rect r="r" b="b" t="t" l="l"/>
                <a:pathLst>
                  <a:path h="1156574" w="2394865">
                    <a:moveTo>
                      <a:pt x="2270405" y="1156574"/>
                    </a:moveTo>
                    <a:lnTo>
                      <a:pt x="124460" y="1156574"/>
                    </a:lnTo>
                    <a:cubicBezTo>
                      <a:pt x="55880" y="1156574"/>
                      <a:pt x="0" y="1100694"/>
                      <a:pt x="0" y="1032114"/>
                    </a:cubicBezTo>
                    <a:lnTo>
                      <a:pt x="0" y="124460"/>
                    </a:lnTo>
                    <a:cubicBezTo>
                      <a:pt x="0" y="55880"/>
                      <a:pt x="55880" y="0"/>
                      <a:pt x="124460" y="0"/>
                    </a:cubicBezTo>
                    <a:lnTo>
                      <a:pt x="2270405" y="0"/>
                    </a:lnTo>
                    <a:cubicBezTo>
                      <a:pt x="2338985" y="0"/>
                      <a:pt x="2394865" y="55880"/>
                      <a:pt x="2394865" y="124460"/>
                    </a:cubicBezTo>
                    <a:lnTo>
                      <a:pt x="2394865" y="1032114"/>
                    </a:lnTo>
                    <a:cubicBezTo>
                      <a:pt x="2394865" y="1100694"/>
                      <a:pt x="2338985" y="1156574"/>
                      <a:pt x="2270405" y="1156574"/>
                    </a:cubicBezTo>
                    <a:close/>
                  </a:path>
                </a:pathLst>
              </a:custGeom>
              <a:solidFill>
                <a:srgbClr val="FA9329"/>
              </a:solidFill>
            </p:spPr>
          </p:sp>
        </p:grpSp>
        <p:sp>
          <p:nvSpPr>
            <p:cNvPr name="TextBox 9" id="9"/>
            <p:cNvSpPr txBox="true"/>
            <p:nvPr/>
          </p:nvSpPr>
          <p:spPr>
            <a:xfrm rot="0">
              <a:off x="963607" y="665786"/>
              <a:ext cx="7702317" cy="3260725"/>
            </a:xfrm>
            <a:prstGeom prst="rect">
              <a:avLst/>
            </a:prstGeom>
          </p:spPr>
          <p:txBody>
            <a:bodyPr anchor="t" rtlCol="false" tIns="0" lIns="0" bIns="0" rIns="0">
              <a:spAutoFit/>
            </a:bodyPr>
            <a:lstStyle/>
            <a:p>
              <a:pPr>
                <a:lnSpc>
                  <a:spcPts val="9600"/>
                </a:lnSpc>
              </a:pPr>
              <a:r>
                <a:rPr lang="en-US" sz="8000">
                  <a:solidFill>
                    <a:srgbClr val="FBFFF3"/>
                  </a:solidFill>
                  <a:latin typeface="Fredoka One"/>
                </a:rPr>
                <a:t>Future </a:t>
              </a:r>
            </a:p>
            <a:p>
              <a:pPr>
                <a:lnSpc>
                  <a:spcPts val="9600"/>
                </a:lnSpc>
              </a:pPr>
              <a:r>
                <a:rPr lang="en-US" sz="8000">
                  <a:solidFill>
                    <a:srgbClr val="FBFFF3"/>
                  </a:solidFill>
                  <a:latin typeface="Fredoka One"/>
                </a:rPr>
                <a:t>Aspects</a:t>
              </a:r>
            </a:p>
          </p:txBody>
        </p:sp>
      </p:grpSp>
      <p:grpSp>
        <p:nvGrpSpPr>
          <p:cNvPr name="Group 10" id="10"/>
          <p:cNvGrpSpPr/>
          <p:nvPr/>
        </p:nvGrpSpPr>
        <p:grpSpPr>
          <a:xfrm rot="0">
            <a:off x="8434248" y="1028700"/>
            <a:ext cx="8825052" cy="8229600"/>
            <a:chOff x="0" y="0"/>
            <a:chExt cx="3018901" cy="2815207"/>
          </a:xfrm>
        </p:grpSpPr>
        <p:sp>
          <p:nvSpPr>
            <p:cNvPr name="Freeform 11" id="11"/>
            <p:cNvSpPr/>
            <p:nvPr/>
          </p:nvSpPr>
          <p:spPr>
            <a:xfrm>
              <a:off x="0" y="0"/>
              <a:ext cx="3018901" cy="2815207"/>
            </a:xfrm>
            <a:custGeom>
              <a:avLst/>
              <a:gdLst/>
              <a:ahLst/>
              <a:cxnLst/>
              <a:rect r="r" b="b" t="t" l="l"/>
              <a:pathLst>
                <a:path h="2815207" w="3018901">
                  <a:moveTo>
                    <a:pt x="2894441" y="2815207"/>
                  </a:moveTo>
                  <a:lnTo>
                    <a:pt x="124460" y="2815207"/>
                  </a:lnTo>
                  <a:cubicBezTo>
                    <a:pt x="55880" y="2815207"/>
                    <a:pt x="0" y="2759327"/>
                    <a:pt x="0" y="2690747"/>
                  </a:cubicBezTo>
                  <a:lnTo>
                    <a:pt x="0" y="124460"/>
                  </a:lnTo>
                  <a:cubicBezTo>
                    <a:pt x="0" y="55880"/>
                    <a:pt x="55880" y="0"/>
                    <a:pt x="124460" y="0"/>
                  </a:cubicBezTo>
                  <a:lnTo>
                    <a:pt x="2894441" y="0"/>
                  </a:lnTo>
                  <a:cubicBezTo>
                    <a:pt x="2963021" y="0"/>
                    <a:pt x="3018901" y="55880"/>
                    <a:pt x="3018901" y="124460"/>
                  </a:cubicBezTo>
                  <a:lnTo>
                    <a:pt x="3018901" y="2690747"/>
                  </a:lnTo>
                  <a:cubicBezTo>
                    <a:pt x="3018901" y="2759327"/>
                    <a:pt x="2963021" y="2815207"/>
                    <a:pt x="2894441" y="2815207"/>
                  </a:cubicBezTo>
                  <a:close/>
                </a:path>
              </a:pathLst>
            </a:custGeom>
            <a:solidFill>
              <a:srgbClr val="FBFFF3"/>
            </a:solidFill>
          </p:spPr>
        </p:sp>
      </p:grpSp>
      <p:sp>
        <p:nvSpPr>
          <p:cNvPr name="TextBox 12" id="12"/>
          <p:cNvSpPr txBox="true"/>
          <p:nvPr/>
        </p:nvSpPr>
        <p:spPr>
          <a:xfrm rot="0">
            <a:off x="10102768" y="1202055"/>
            <a:ext cx="6250753" cy="12439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It can be developed into a GUI to make the system easier and more approachable</a:t>
            </a:r>
          </a:p>
        </p:txBody>
      </p:sp>
      <p:sp>
        <p:nvSpPr>
          <p:cNvPr name="TextBox 13" id="13"/>
          <p:cNvSpPr txBox="true"/>
          <p:nvPr/>
        </p:nvSpPr>
        <p:spPr>
          <a:xfrm rot="0">
            <a:off x="10102768" y="2849880"/>
            <a:ext cx="6250753" cy="12439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It can be expanded to include more vehicles other than cars</a:t>
            </a:r>
          </a:p>
          <a:p>
            <a:pPr>
              <a:lnSpc>
                <a:spcPts val="3359"/>
              </a:lnSpc>
            </a:pPr>
          </a:p>
        </p:txBody>
      </p:sp>
      <p:sp>
        <p:nvSpPr>
          <p:cNvPr name="TextBox 14" id="14"/>
          <p:cNvSpPr txBox="true"/>
          <p:nvPr/>
        </p:nvSpPr>
        <p:spPr>
          <a:xfrm rot="0">
            <a:off x="10102768" y="4497705"/>
            <a:ext cx="6250753" cy="12439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Use discounts and offer for continuous users</a:t>
            </a:r>
          </a:p>
          <a:p>
            <a:pPr>
              <a:lnSpc>
                <a:spcPts val="3359"/>
              </a:lnSpc>
            </a:pPr>
          </a:p>
        </p:txBody>
      </p:sp>
      <p:sp>
        <p:nvSpPr>
          <p:cNvPr name="TextBox 15" id="15"/>
          <p:cNvSpPr txBox="true"/>
          <p:nvPr/>
        </p:nvSpPr>
        <p:spPr>
          <a:xfrm rot="0">
            <a:off x="10102768" y="6350847"/>
            <a:ext cx="6250753" cy="833332"/>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Use a database to store the information of customers and drivers</a:t>
            </a:r>
          </a:p>
          <a:p>
            <a:pPr>
              <a:lnSpc>
                <a:spcPts val="3359"/>
              </a:lnSpc>
            </a:pPr>
          </a:p>
        </p:txBody>
      </p:sp>
      <p:sp>
        <p:nvSpPr>
          <p:cNvPr name="TextBox 16" id="16"/>
          <p:cNvSpPr txBox="true"/>
          <p:nvPr/>
        </p:nvSpPr>
        <p:spPr>
          <a:xfrm rot="0">
            <a:off x="10102768" y="8002905"/>
            <a:ext cx="6513106" cy="8248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And of course, finding out solution for each limitation mentioned in the previous slide</a:t>
            </a:r>
          </a:p>
        </p:txBody>
      </p:sp>
      <p:sp>
        <p:nvSpPr>
          <p:cNvPr name="AutoShape 17" id="17"/>
          <p:cNvSpPr/>
          <p:nvPr/>
        </p:nvSpPr>
        <p:spPr>
          <a:xfrm rot="0">
            <a:off x="8830142" y="2667000"/>
            <a:ext cx="7523379" cy="0"/>
          </a:xfrm>
          <a:prstGeom prst="line">
            <a:avLst/>
          </a:prstGeom>
          <a:ln cap="flat" w="9525">
            <a:solidFill>
              <a:srgbClr val="000000"/>
            </a:solidFill>
            <a:prstDash val="solid"/>
            <a:headEnd type="none" len="sm" w="sm"/>
            <a:tailEnd type="none" len="sm" w="sm"/>
          </a:ln>
        </p:spPr>
      </p:sp>
      <p:sp>
        <p:nvSpPr>
          <p:cNvPr name="AutoShape 18" id="18"/>
          <p:cNvSpPr/>
          <p:nvPr/>
        </p:nvSpPr>
        <p:spPr>
          <a:xfrm rot="0">
            <a:off x="8830142" y="4314825"/>
            <a:ext cx="7523379" cy="0"/>
          </a:xfrm>
          <a:prstGeom prst="line">
            <a:avLst/>
          </a:prstGeom>
          <a:ln cap="flat" w="9525">
            <a:solidFill>
              <a:srgbClr val="000000"/>
            </a:solidFill>
            <a:prstDash val="solid"/>
            <a:headEnd type="none" len="sm" w="sm"/>
            <a:tailEnd type="none" len="sm" w="sm"/>
          </a:ln>
        </p:spPr>
      </p:sp>
      <p:sp>
        <p:nvSpPr>
          <p:cNvPr name="AutoShape 19" id="19"/>
          <p:cNvSpPr/>
          <p:nvPr/>
        </p:nvSpPr>
        <p:spPr>
          <a:xfrm rot="0">
            <a:off x="8830142" y="5962650"/>
            <a:ext cx="7523379" cy="0"/>
          </a:xfrm>
          <a:prstGeom prst="line">
            <a:avLst/>
          </a:prstGeom>
          <a:ln cap="flat" w="9525">
            <a:solidFill>
              <a:srgbClr val="000000"/>
            </a:solidFill>
            <a:prstDash val="solid"/>
            <a:headEnd type="none" len="sm" w="sm"/>
            <a:tailEnd type="none" len="sm" w="sm"/>
          </a:ln>
        </p:spPr>
      </p:sp>
      <p:sp>
        <p:nvSpPr>
          <p:cNvPr name="AutoShape 20" id="20"/>
          <p:cNvSpPr/>
          <p:nvPr/>
        </p:nvSpPr>
        <p:spPr>
          <a:xfrm rot="0">
            <a:off x="8830142" y="7610475"/>
            <a:ext cx="7523379" cy="0"/>
          </a:xfrm>
          <a:prstGeom prst="line">
            <a:avLst/>
          </a:prstGeom>
          <a:ln cap="flat" w="9525">
            <a:solidFill>
              <a:srgbClr val="000000"/>
            </a:solidFill>
            <a:prstDash val="solid"/>
            <a:headEnd type="none" len="sm" w="sm"/>
            <a:tailEnd type="none" len="sm" w="sm"/>
          </a:ln>
        </p:spPr>
      </p:sp>
      <p:sp>
        <p:nvSpPr>
          <p:cNvPr name="TextBox 21" id="21"/>
          <p:cNvSpPr txBox="true"/>
          <p:nvPr/>
        </p:nvSpPr>
        <p:spPr>
          <a:xfrm rot="0">
            <a:off x="9024208" y="1579513"/>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01</a:t>
            </a:r>
          </a:p>
        </p:txBody>
      </p:sp>
      <p:sp>
        <p:nvSpPr>
          <p:cNvPr name="TextBox 22" id="22"/>
          <p:cNvSpPr txBox="true"/>
          <p:nvPr/>
        </p:nvSpPr>
        <p:spPr>
          <a:xfrm rot="0">
            <a:off x="9024208" y="3080097"/>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02</a:t>
            </a:r>
          </a:p>
        </p:txBody>
      </p:sp>
      <p:sp>
        <p:nvSpPr>
          <p:cNvPr name="TextBox 23" id="23"/>
          <p:cNvSpPr txBox="true"/>
          <p:nvPr/>
        </p:nvSpPr>
        <p:spPr>
          <a:xfrm rot="0">
            <a:off x="9024208" y="4693497"/>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03</a:t>
            </a:r>
          </a:p>
        </p:txBody>
      </p:sp>
      <p:sp>
        <p:nvSpPr>
          <p:cNvPr name="TextBox 24" id="24"/>
          <p:cNvSpPr txBox="true"/>
          <p:nvPr/>
        </p:nvSpPr>
        <p:spPr>
          <a:xfrm rot="0">
            <a:off x="9024208" y="6341322"/>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04</a:t>
            </a:r>
          </a:p>
        </p:txBody>
      </p:sp>
      <p:sp>
        <p:nvSpPr>
          <p:cNvPr name="TextBox 25" id="25"/>
          <p:cNvSpPr txBox="true"/>
          <p:nvPr/>
        </p:nvSpPr>
        <p:spPr>
          <a:xfrm rot="0">
            <a:off x="9024208" y="7989147"/>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894FF"/>
        </a:solidFill>
      </p:bgPr>
    </p:bg>
    <p:spTree>
      <p:nvGrpSpPr>
        <p:cNvPr id="1" name=""/>
        <p:cNvGrpSpPr/>
        <p:nvPr/>
      </p:nvGrpSpPr>
      <p:grpSpPr>
        <a:xfrm>
          <a:off x="0" y="0"/>
          <a:ext cx="0" cy="0"/>
          <a:chOff x="0" y="0"/>
          <a:chExt cx="0" cy="0"/>
        </a:xfrm>
      </p:grpSpPr>
      <p:grpSp>
        <p:nvGrpSpPr>
          <p:cNvPr name="Group 2" id="2"/>
          <p:cNvGrpSpPr/>
          <p:nvPr/>
        </p:nvGrpSpPr>
        <p:grpSpPr>
          <a:xfrm rot="0">
            <a:off x="8398190" y="6879462"/>
            <a:ext cx="6173770" cy="6173770"/>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grpSp>
        <p:nvGrpSpPr>
          <p:cNvPr name="Group 4" id="4"/>
          <p:cNvGrpSpPr/>
          <p:nvPr/>
        </p:nvGrpSpPr>
        <p:grpSpPr>
          <a:xfrm rot="0">
            <a:off x="1028700" y="1028700"/>
            <a:ext cx="16230600" cy="2003023"/>
            <a:chOff x="0" y="0"/>
            <a:chExt cx="21640800" cy="2670697"/>
          </a:xfrm>
        </p:grpSpPr>
        <p:grpSp>
          <p:nvGrpSpPr>
            <p:cNvPr name="Group 5" id="5"/>
            <p:cNvGrpSpPr/>
            <p:nvPr/>
          </p:nvGrpSpPr>
          <p:grpSpPr>
            <a:xfrm rot="0">
              <a:off x="0" y="0"/>
              <a:ext cx="21640800" cy="2670697"/>
              <a:chOff x="0" y="0"/>
              <a:chExt cx="5552214" cy="685200"/>
            </a:xfrm>
          </p:grpSpPr>
          <p:sp>
            <p:nvSpPr>
              <p:cNvPr name="Freeform 6" id="6"/>
              <p:cNvSpPr/>
              <p:nvPr/>
            </p:nvSpPr>
            <p:spPr>
              <a:xfrm>
                <a:off x="0" y="0"/>
                <a:ext cx="5552214" cy="685200"/>
              </a:xfrm>
              <a:custGeom>
                <a:avLst/>
                <a:gdLst/>
                <a:ahLst/>
                <a:cxnLst/>
                <a:rect r="r" b="b" t="t" l="l"/>
                <a:pathLst>
                  <a:path h="685200" w="5552214">
                    <a:moveTo>
                      <a:pt x="5427754" y="685200"/>
                    </a:moveTo>
                    <a:lnTo>
                      <a:pt x="124460" y="685200"/>
                    </a:lnTo>
                    <a:cubicBezTo>
                      <a:pt x="55880" y="685200"/>
                      <a:pt x="0" y="629320"/>
                      <a:pt x="0" y="560740"/>
                    </a:cubicBezTo>
                    <a:lnTo>
                      <a:pt x="0" y="124460"/>
                    </a:lnTo>
                    <a:cubicBezTo>
                      <a:pt x="0" y="55880"/>
                      <a:pt x="55880" y="0"/>
                      <a:pt x="124460" y="0"/>
                    </a:cubicBezTo>
                    <a:lnTo>
                      <a:pt x="5427754" y="0"/>
                    </a:lnTo>
                    <a:cubicBezTo>
                      <a:pt x="5496334" y="0"/>
                      <a:pt x="5552214" y="55880"/>
                      <a:pt x="5552214" y="124460"/>
                    </a:cubicBezTo>
                    <a:lnTo>
                      <a:pt x="5552214" y="560740"/>
                    </a:lnTo>
                    <a:cubicBezTo>
                      <a:pt x="5552214" y="629320"/>
                      <a:pt x="5496334" y="685200"/>
                      <a:pt x="5427754" y="685200"/>
                    </a:cubicBezTo>
                    <a:close/>
                  </a:path>
                </a:pathLst>
              </a:custGeom>
              <a:solidFill>
                <a:srgbClr val="FEB3EB"/>
              </a:solidFill>
            </p:spPr>
          </p:sp>
        </p:grpSp>
        <p:sp>
          <p:nvSpPr>
            <p:cNvPr name="TextBox 7" id="7"/>
            <p:cNvSpPr txBox="true"/>
            <p:nvPr/>
          </p:nvSpPr>
          <p:spPr>
            <a:xfrm rot="0">
              <a:off x="786613" y="513024"/>
              <a:ext cx="15633947" cy="1635125"/>
            </a:xfrm>
            <a:prstGeom prst="rect">
              <a:avLst/>
            </a:prstGeom>
          </p:spPr>
          <p:txBody>
            <a:bodyPr anchor="t" rtlCol="false" tIns="0" lIns="0" bIns="0" rIns="0">
              <a:spAutoFit/>
            </a:bodyPr>
            <a:lstStyle/>
            <a:p>
              <a:pPr>
                <a:lnSpc>
                  <a:spcPts val="9600"/>
                </a:lnSpc>
              </a:pPr>
              <a:r>
                <a:rPr lang="en-US" sz="8000">
                  <a:solidFill>
                    <a:srgbClr val="000000"/>
                  </a:solidFill>
                  <a:latin typeface="Fredoka One"/>
                </a:rPr>
                <a:t>Objective</a:t>
              </a:r>
            </a:p>
          </p:txBody>
        </p:sp>
      </p:grpSp>
      <p:grpSp>
        <p:nvGrpSpPr>
          <p:cNvPr name="Group 8" id="8"/>
          <p:cNvGrpSpPr/>
          <p:nvPr/>
        </p:nvGrpSpPr>
        <p:grpSpPr>
          <a:xfrm rot="0">
            <a:off x="1028700" y="3304861"/>
            <a:ext cx="9910999" cy="5953439"/>
            <a:chOff x="0" y="0"/>
            <a:chExt cx="3390385" cy="2036571"/>
          </a:xfrm>
        </p:grpSpPr>
        <p:sp>
          <p:nvSpPr>
            <p:cNvPr name="Freeform 9" id="9"/>
            <p:cNvSpPr/>
            <p:nvPr/>
          </p:nvSpPr>
          <p:spPr>
            <a:xfrm>
              <a:off x="0" y="0"/>
              <a:ext cx="3390385" cy="2036571"/>
            </a:xfrm>
            <a:custGeom>
              <a:avLst/>
              <a:gdLst/>
              <a:ahLst/>
              <a:cxnLst/>
              <a:rect r="r" b="b" t="t" l="l"/>
              <a:pathLst>
                <a:path h="2036571" w="3390385">
                  <a:moveTo>
                    <a:pt x="3265925" y="2036571"/>
                  </a:moveTo>
                  <a:lnTo>
                    <a:pt x="124460" y="2036571"/>
                  </a:lnTo>
                  <a:cubicBezTo>
                    <a:pt x="55880" y="2036571"/>
                    <a:pt x="0" y="1980691"/>
                    <a:pt x="0" y="1912111"/>
                  </a:cubicBezTo>
                  <a:lnTo>
                    <a:pt x="0" y="124460"/>
                  </a:lnTo>
                  <a:cubicBezTo>
                    <a:pt x="0" y="55880"/>
                    <a:pt x="55880" y="0"/>
                    <a:pt x="124460" y="0"/>
                  </a:cubicBezTo>
                  <a:lnTo>
                    <a:pt x="3265925" y="0"/>
                  </a:lnTo>
                  <a:cubicBezTo>
                    <a:pt x="3334505" y="0"/>
                    <a:pt x="3390385" y="55880"/>
                    <a:pt x="3390385" y="124460"/>
                  </a:cubicBezTo>
                  <a:lnTo>
                    <a:pt x="3390385" y="1912111"/>
                  </a:lnTo>
                  <a:cubicBezTo>
                    <a:pt x="3390385" y="1980691"/>
                    <a:pt x="3334505" y="2036571"/>
                    <a:pt x="3265925" y="2036571"/>
                  </a:cubicBezTo>
                  <a:close/>
                </a:path>
              </a:pathLst>
            </a:custGeom>
            <a:solidFill>
              <a:srgbClr val="FBFFF3"/>
            </a:solidFill>
          </p:spPr>
        </p:sp>
      </p:grpSp>
      <p:grpSp>
        <p:nvGrpSpPr>
          <p:cNvPr name="Group 10" id="10"/>
          <p:cNvGrpSpPr>
            <a:grpSpLocks noChangeAspect="true"/>
          </p:cNvGrpSpPr>
          <p:nvPr/>
        </p:nvGrpSpPr>
        <p:grpSpPr>
          <a:xfrm rot="0">
            <a:off x="11296780" y="3304861"/>
            <a:ext cx="5962520" cy="5962520"/>
            <a:chOff x="0" y="0"/>
            <a:chExt cx="6350000" cy="6350000"/>
          </a:xfrm>
        </p:grpSpPr>
        <p:sp>
          <p:nvSpPr>
            <p:cNvPr name="Freeform 11" id="11"/>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0" r="0" t="-2149" b="-5812"/>
              </a:stretch>
            </a:blipFill>
          </p:spPr>
        </p:sp>
      </p:grpSp>
      <p:sp>
        <p:nvSpPr>
          <p:cNvPr name="TextBox 12" id="12"/>
          <p:cNvSpPr txBox="true"/>
          <p:nvPr/>
        </p:nvSpPr>
        <p:spPr>
          <a:xfrm rot="0">
            <a:off x="1832895" y="3636010"/>
            <a:ext cx="8302608" cy="2957830"/>
          </a:xfrm>
          <a:prstGeom prst="rect">
            <a:avLst/>
          </a:prstGeom>
        </p:spPr>
        <p:txBody>
          <a:bodyPr anchor="t" rtlCol="false" tIns="0" lIns="0" bIns="0" rIns="0">
            <a:spAutoFit/>
          </a:bodyPr>
          <a:lstStyle/>
          <a:p>
            <a:pPr>
              <a:lnSpc>
                <a:spcPts val="3919"/>
              </a:lnSpc>
            </a:pPr>
            <a:r>
              <a:rPr lang="en-US" sz="2800">
                <a:solidFill>
                  <a:srgbClr val="000000"/>
                </a:solidFill>
                <a:latin typeface="Poppins Light"/>
              </a:rPr>
              <a:t>Through this project we aimed to devise a handy and easy to use cab management system using the C programming language.</a:t>
            </a:r>
            <a:r>
              <a:rPr lang="en-US" sz="2799">
                <a:solidFill>
                  <a:srgbClr val="000000"/>
                </a:solidFill>
                <a:latin typeface="Poppins Light"/>
              </a:rPr>
              <a:t> We incorporated the basic features of a cab service into the program to make it as user friendly as possible.</a:t>
            </a:r>
          </a:p>
        </p:txBody>
      </p:sp>
      <p:sp>
        <p:nvSpPr>
          <p:cNvPr name="TextBox 13" id="13"/>
          <p:cNvSpPr txBox="true"/>
          <p:nvPr/>
        </p:nvSpPr>
        <p:spPr>
          <a:xfrm rot="0">
            <a:off x="1832895" y="6822312"/>
            <a:ext cx="8302608" cy="1967230"/>
          </a:xfrm>
          <a:prstGeom prst="rect">
            <a:avLst/>
          </a:prstGeom>
        </p:spPr>
        <p:txBody>
          <a:bodyPr anchor="t" rtlCol="false" tIns="0" lIns="0" bIns="0" rIns="0">
            <a:spAutoFit/>
          </a:bodyPr>
          <a:lstStyle/>
          <a:p>
            <a:pPr>
              <a:lnSpc>
                <a:spcPts val="3919"/>
              </a:lnSpc>
            </a:pPr>
            <a:r>
              <a:rPr lang="en-US" sz="2799">
                <a:solidFill>
                  <a:srgbClr val="000000"/>
                </a:solidFill>
                <a:latin typeface="Poppins Light"/>
              </a:rPr>
              <a:t>The customer may book a cab according to their liking, rate their ride and avail a discount. </a:t>
            </a:r>
          </a:p>
          <a:p>
            <a:pPr>
              <a:lnSpc>
                <a:spcPts val="3919"/>
              </a:lnSpc>
            </a:pPr>
            <a:r>
              <a:rPr lang="en-US" sz="2799">
                <a:solidFill>
                  <a:srgbClr val="000000"/>
                </a:solidFill>
                <a:latin typeface="Poppins Light"/>
              </a:rPr>
              <a:t>The driver can login to get a new ride and at the end of the day, learn their total earnings.</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CDC2FE"/>
        </a:solidFill>
      </p:bgPr>
    </p:bg>
    <p:spTree>
      <p:nvGrpSpPr>
        <p:cNvPr id="1" name=""/>
        <p:cNvGrpSpPr/>
        <p:nvPr/>
      </p:nvGrpSpPr>
      <p:grpSpPr>
        <a:xfrm>
          <a:off x="0" y="0"/>
          <a:ext cx="0" cy="0"/>
          <a:chOff x="0" y="0"/>
          <a:chExt cx="0" cy="0"/>
        </a:xfrm>
      </p:grpSpPr>
      <p:grpSp>
        <p:nvGrpSpPr>
          <p:cNvPr name="Group 2" id="2"/>
          <p:cNvGrpSpPr/>
          <p:nvPr/>
        </p:nvGrpSpPr>
        <p:grpSpPr>
          <a:xfrm rot="0">
            <a:off x="-2737216" y="5520241"/>
            <a:ext cx="7531832" cy="753183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894FF"/>
            </a:solidFill>
          </p:spPr>
        </p:sp>
      </p:grpSp>
      <p:grpSp>
        <p:nvGrpSpPr>
          <p:cNvPr name="Group 4" id="4"/>
          <p:cNvGrpSpPr/>
          <p:nvPr/>
        </p:nvGrpSpPr>
        <p:grpSpPr>
          <a:xfrm rot="0">
            <a:off x="1947555" y="4818515"/>
            <a:ext cx="3586211" cy="3586211"/>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EB3EB"/>
            </a:solidFill>
          </p:spPr>
        </p:sp>
      </p:grpSp>
      <p:grpSp>
        <p:nvGrpSpPr>
          <p:cNvPr name="Group 6" id="6"/>
          <p:cNvGrpSpPr/>
          <p:nvPr/>
        </p:nvGrpSpPr>
        <p:grpSpPr>
          <a:xfrm rot="0">
            <a:off x="1028700" y="1028700"/>
            <a:ext cx="7000828" cy="2161773"/>
            <a:chOff x="0" y="0"/>
            <a:chExt cx="9334437" cy="2882364"/>
          </a:xfrm>
        </p:grpSpPr>
        <p:grpSp>
          <p:nvGrpSpPr>
            <p:cNvPr name="Group 7" id="7"/>
            <p:cNvGrpSpPr/>
            <p:nvPr/>
          </p:nvGrpSpPr>
          <p:grpSpPr>
            <a:xfrm rot="0">
              <a:off x="0" y="0"/>
              <a:ext cx="9334437" cy="2882364"/>
              <a:chOff x="0" y="0"/>
              <a:chExt cx="2394865" cy="739506"/>
            </a:xfrm>
          </p:grpSpPr>
          <p:sp>
            <p:nvSpPr>
              <p:cNvPr name="Freeform 8" id="8"/>
              <p:cNvSpPr/>
              <p:nvPr/>
            </p:nvSpPr>
            <p:spPr>
              <a:xfrm>
                <a:off x="0" y="0"/>
                <a:ext cx="2394865" cy="739506"/>
              </a:xfrm>
              <a:custGeom>
                <a:avLst/>
                <a:gdLst/>
                <a:ahLst/>
                <a:cxnLst/>
                <a:rect r="r" b="b" t="t" l="l"/>
                <a:pathLst>
                  <a:path h="739506" w="2394865">
                    <a:moveTo>
                      <a:pt x="2270405" y="739506"/>
                    </a:moveTo>
                    <a:lnTo>
                      <a:pt x="124460" y="739506"/>
                    </a:lnTo>
                    <a:cubicBezTo>
                      <a:pt x="55880" y="739506"/>
                      <a:pt x="0" y="683626"/>
                      <a:pt x="0" y="615046"/>
                    </a:cubicBezTo>
                    <a:lnTo>
                      <a:pt x="0" y="124460"/>
                    </a:lnTo>
                    <a:cubicBezTo>
                      <a:pt x="0" y="55880"/>
                      <a:pt x="55880" y="0"/>
                      <a:pt x="124460" y="0"/>
                    </a:cubicBezTo>
                    <a:lnTo>
                      <a:pt x="2270405" y="0"/>
                    </a:lnTo>
                    <a:cubicBezTo>
                      <a:pt x="2338985" y="0"/>
                      <a:pt x="2394865" y="55880"/>
                      <a:pt x="2394865" y="124460"/>
                    </a:cubicBezTo>
                    <a:lnTo>
                      <a:pt x="2394865" y="615046"/>
                    </a:lnTo>
                    <a:cubicBezTo>
                      <a:pt x="2394865" y="683626"/>
                      <a:pt x="2338985" y="739506"/>
                      <a:pt x="2270405" y="739506"/>
                    </a:cubicBezTo>
                    <a:close/>
                  </a:path>
                </a:pathLst>
              </a:custGeom>
              <a:solidFill>
                <a:srgbClr val="FA9329"/>
              </a:solidFill>
            </p:spPr>
          </p:sp>
        </p:grpSp>
        <p:sp>
          <p:nvSpPr>
            <p:cNvPr name="TextBox 9" id="9"/>
            <p:cNvSpPr txBox="true"/>
            <p:nvPr/>
          </p:nvSpPr>
          <p:spPr>
            <a:xfrm rot="0">
              <a:off x="963607" y="665786"/>
              <a:ext cx="7702317" cy="1635125"/>
            </a:xfrm>
            <a:prstGeom prst="rect">
              <a:avLst/>
            </a:prstGeom>
          </p:spPr>
          <p:txBody>
            <a:bodyPr anchor="t" rtlCol="false" tIns="0" lIns="0" bIns="0" rIns="0">
              <a:spAutoFit/>
            </a:bodyPr>
            <a:lstStyle/>
            <a:p>
              <a:pPr>
                <a:lnSpc>
                  <a:spcPts val="9600"/>
                </a:lnSpc>
              </a:pPr>
              <a:r>
                <a:rPr lang="en-US" sz="8000">
                  <a:solidFill>
                    <a:srgbClr val="FBFFF3"/>
                  </a:solidFill>
                  <a:latin typeface="Fredoka One"/>
                </a:rPr>
                <a:t>References</a:t>
              </a:r>
            </a:p>
          </p:txBody>
        </p:sp>
      </p:grpSp>
      <p:grpSp>
        <p:nvGrpSpPr>
          <p:cNvPr name="Group 10" id="10"/>
          <p:cNvGrpSpPr/>
          <p:nvPr/>
        </p:nvGrpSpPr>
        <p:grpSpPr>
          <a:xfrm rot="0">
            <a:off x="8434248" y="1028700"/>
            <a:ext cx="8825052" cy="8229600"/>
            <a:chOff x="0" y="0"/>
            <a:chExt cx="3018901" cy="2815207"/>
          </a:xfrm>
        </p:grpSpPr>
        <p:sp>
          <p:nvSpPr>
            <p:cNvPr name="Freeform 11" id="11"/>
            <p:cNvSpPr/>
            <p:nvPr/>
          </p:nvSpPr>
          <p:spPr>
            <a:xfrm>
              <a:off x="0" y="0"/>
              <a:ext cx="3018901" cy="2815207"/>
            </a:xfrm>
            <a:custGeom>
              <a:avLst/>
              <a:gdLst/>
              <a:ahLst/>
              <a:cxnLst/>
              <a:rect r="r" b="b" t="t" l="l"/>
              <a:pathLst>
                <a:path h="2815207" w="3018901">
                  <a:moveTo>
                    <a:pt x="2894441" y="2815207"/>
                  </a:moveTo>
                  <a:lnTo>
                    <a:pt x="124460" y="2815207"/>
                  </a:lnTo>
                  <a:cubicBezTo>
                    <a:pt x="55880" y="2815207"/>
                    <a:pt x="0" y="2759327"/>
                    <a:pt x="0" y="2690747"/>
                  </a:cubicBezTo>
                  <a:lnTo>
                    <a:pt x="0" y="124460"/>
                  </a:lnTo>
                  <a:cubicBezTo>
                    <a:pt x="0" y="55880"/>
                    <a:pt x="55880" y="0"/>
                    <a:pt x="124460" y="0"/>
                  </a:cubicBezTo>
                  <a:lnTo>
                    <a:pt x="2894441" y="0"/>
                  </a:lnTo>
                  <a:cubicBezTo>
                    <a:pt x="2963021" y="0"/>
                    <a:pt x="3018901" y="55880"/>
                    <a:pt x="3018901" y="124460"/>
                  </a:cubicBezTo>
                  <a:lnTo>
                    <a:pt x="3018901" y="2690747"/>
                  </a:lnTo>
                  <a:cubicBezTo>
                    <a:pt x="3018901" y="2759327"/>
                    <a:pt x="2963021" y="2815207"/>
                    <a:pt x="2894441" y="2815207"/>
                  </a:cubicBezTo>
                  <a:close/>
                </a:path>
              </a:pathLst>
            </a:custGeom>
            <a:solidFill>
              <a:srgbClr val="FBFFF3"/>
            </a:solidFill>
          </p:spPr>
        </p:sp>
      </p:grpSp>
      <p:sp>
        <p:nvSpPr>
          <p:cNvPr name="AutoShape 12" id="12"/>
          <p:cNvSpPr/>
          <p:nvPr/>
        </p:nvSpPr>
        <p:spPr>
          <a:xfrm rot="0">
            <a:off x="8830142" y="2667000"/>
            <a:ext cx="7523379" cy="0"/>
          </a:xfrm>
          <a:prstGeom prst="line">
            <a:avLst/>
          </a:prstGeom>
          <a:ln cap="flat" w="9525">
            <a:solidFill>
              <a:srgbClr val="000000"/>
            </a:solidFill>
            <a:prstDash val="solid"/>
            <a:headEnd type="none" len="sm" w="sm"/>
            <a:tailEnd type="none" len="sm" w="sm"/>
          </a:ln>
        </p:spPr>
      </p:sp>
      <p:sp>
        <p:nvSpPr>
          <p:cNvPr name="AutoShape 13" id="13"/>
          <p:cNvSpPr/>
          <p:nvPr/>
        </p:nvSpPr>
        <p:spPr>
          <a:xfrm rot="0">
            <a:off x="8830142" y="4314825"/>
            <a:ext cx="7523379" cy="0"/>
          </a:xfrm>
          <a:prstGeom prst="line">
            <a:avLst/>
          </a:prstGeom>
          <a:ln cap="flat" w="9525">
            <a:solidFill>
              <a:srgbClr val="000000"/>
            </a:solidFill>
            <a:prstDash val="solid"/>
            <a:headEnd type="none" len="sm" w="sm"/>
            <a:tailEnd type="none" len="sm" w="sm"/>
          </a:ln>
        </p:spPr>
      </p:sp>
      <p:sp>
        <p:nvSpPr>
          <p:cNvPr name="AutoShape 14" id="14"/>
          <p:cNvSpPr/>
          <p:nvPr/>
        </p:nvSpPr>
        <p:spPr>
          <a:xfrm rot="0">
            <a:off x="8830142" y="5962650"/>
            <a:ext cx="7523379" cy="0"/>
          </a:xfrm>
          <a:prstGeom prst="line">
            <a:avLst/>
          </a:prstGeom>
          <a:ln cap="flat" w="9525">
            <a:solidFill>
              <a:srgbClr val="000000"/>
            </a:solidFill>
            <a:prstDash val="solid"/>
            <a:headEnd type="none" len="sm" w="sm"/>
            <a:tailEnd type="none" len="sm" w="sm"/>
          </a:ln>
        </p:spPr>
      </p:sp>
      <p:sp>
        <p:nvSpPr>
          <p:cNvPr name="AutoShape 15" id="15"/>
          <p:cNvSpPr/>
          <p:nvPr/>
        </p:nvSpPr>
        <p:spPr>
          <a:xfrm rot="0">
            <a:off x="8830142" y="7610475"/>
            <a:ext cx="7523379" cy="0"/>
          </a:xfrm>
          <a:prstGeom prst="line">
            <a:avLst/>
          </a:prstGeom>
          <a:ln cap="flat" w="9525">
            <a:solidFill>
              <a:srgbClr val="000000"/>
            </a:solidFill>
            <a:prstDash val="solid"/>
            <a:headEnd type="none" len="sm" w="sm"/>
            <a:tailEnd type="none" len="sm" w="sm"/>
          </a:ln>
        </p:spPr>
      </p:sp>
      <p:sp>
        <p:nvSpPr>
          <p:cNvPr name="TextBox 16" id="16"/>
          <p:cNvSpPr txBox="true"/>
          <p:nvPr/>
        </p:nvSpPr>
        <p:spPr>
          <a:xfrm rot="0">
            <a:off x="10102768" y="1411605"/>
            <a:ext cx="6250753" cy="8248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Let Us C</a:t>
            </a:r>
          </a:p>
          <a:p>
            <a:pPr>
              <a:lnSpc>
                <a:spcPts val="3359"/>
              </a:lnSpc>
            </a:pPr>
          </a:p>
        </p:txBody>
      </p:sp>
      <p:sp>
        <p:nvSpPr>
          <p:cNvPr name="TextBox 17" id="17"/>
          <p:cNvSpPr txBox="true"/>
          <p:nvPr/>
        </p:nvSpPr>
        <p:spPr>
          <a:xfrm rot="0">
            <a:off x="10102768" y="3089622"/>
            <a:ext cx="6250753" cy="8248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GeeksForGeeks</a:t>
            </a:r>
          </a:p>
          <a:p>
            <a:pPr>
              <a:lnSpc>
                <a:spcPts val="3359"/>
              </a:lnSpc>
            </a:pPr>
          </a:p>
        </p:txBody>
      </p:sp>
      <p:sp>
        <p:nvSpPr>
          <p:cNvPr name="TextBox 18" id="18"/>
          <p:cNvSpPr txBox="true"/>
          <p:nvPr/>
        </p:nvSpPr>
        <p:spPr>
          <a:xfrm rot="0">
            <a:off x="10102768" y="4900693"/>
            <a:ext cx="6250753" cy="4057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StackOverflow</a:t>
            </a:r>
          </a:p>
        </p:txBody>
      </p:sp>
      <p:sp>
        <p:nvSpPr>
          <p:cNvPr name="TextBox 19" id="19"/>
          <p:cNvSpPr txBox="true"/>
          <p:nvPr/>
        </p:nvSpPr>
        <p:spPr>
          <a:xfrm rot="0">
            <a:off x="10102768" y="6564630"/>
            <a:ext cx="6250753" cy="4057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Quora</a:t>
            </a:r>
          </a:p>
        </p:txBody>
      </p:sp>
      <p:sp>
        <p:nvSpPr>
          <p:cNvPr name="TextBox 20" id="20"/>
          <p:cNvSpPr txBox="true"/>
          <p:nvPr/>
        </p:nvSpPr>
        <p:spPr>
          <a:xfrm rot="0">
            <a:off x="10102768" y="8002905"/>
            <a:ext cx="6513106" cy="824865"/>
          </a:xfrm>
          <a:prstGeom prst="rect">
            <a:avLst/>
          </a:prstGeom>
        </p:spPr>
        <p:txBody>
          <a:bodyPr anchor="t" rtlCol="false" tIns="0" lIns="0" bIns="0" rIns="0">
            <a:spAutoFit/>
          </a:bodyPr>
          <a:lstStyle/>
          <a:p>
            <a:pPr>
              <a:lnSpc>
                <a:spcPts val="3359"/>
              </a:lnSpc>
            </a:pPr>
            <a:r>
              <a:rPr lang="en-US" sz="2399">
                <a:solidFill>
                  <a:srgbClr val="000000"/>
                </a:solidFill>
                <a:latin typeface="Poppins Light"/>
              </a:rPr>
              <a:t>Our friends who had done project on Cab Management System in the past</a:t>
            </a:r>
          </a:p>
        </p:txBody>
      </p:sp>
      <p:sp>
        <p:nvSpPr>
          <p:cNvPr name="TextBox 21" id="21"/>
          <p:cNvSpPr txBox="true"/>
          <p:nvPr/>
        </p:nvSpPr>
        <p:spPr>
          <a:xfrm rot="0">
            <a:off x="9024208" y="1579513"/>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01</a:t>
            </a:r>
          </a:p>
        </p:txBody>
      </p:sp>
      <p:sp>
        <p:nvSpPr>
          <p:cNvPr name="TextBox 22" id="22"/>
          <p:cNvSpPr txBox="true"/>
          <p:nvPr/>
        </p:nvSpPr>
        <p:spPr>
          <a:xfrm rot="0">
            <a:off x="9024208" y="3080097"/>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02</a:t>
            </a:r>
          </a:p>
        </p:txBody>
      </p:sp>
      <p:sp>
        <p:nvSpPr>
          <p:cNvPr name="TextBox 23" id="23"/>
          <p:cNvSpPr txBox="true"/>
          <p:nvPr/>
        </p:nvSpPr>
        <p:spPr>
          <a:xfrm rot="0">
            <a:off x="9024208" y="4693497"/>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03</a:t>
            </a:r>
          </a:p>
        </p:txBody>
      </p:sp>
      <p:sp>
        <p:nvSpPr>
          <p:cNvPr name="TextBox 24" id="24"/>
          <p:cNvSpPr txBox="true"/>
          <p:nvPr/>
        </p:nvSpPr>
        <p:spPr>
          <a:xfrm rot="0">
            <a:off x="9024208" y="6341322"/>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04</a:t>
            </a:r>
          </a:p>
        </p:txBody>
      </p:sp>
      <p:sp>
        <p:nvSpPr>
          <p:cNvPr name="TextBox 25" id="25"/>
          <p:cNvSpPr txBox="true"/>
          <p:nvPr/>
        </p:nvSpPr>
        <p:spPr>
          <a:xfrm rot="0">
            <a:off x="9024208" y="7989147"/>
            <a:ext cx="833930" cy="483447"/>
          </a:xfrm>
          <a:prstGeom prst="rect">
            <a:avLst/>
          </a:prstGeom>
        </p:spPr>
        <p:txBody>
          <a:bodyPr anchor="t" rtlCol="false" tIns="0" lIns="0" bIns="0" rIns="0">
            <a:spAutoFit/>
          </a:bodyPr>
          <a:lstStyle/>
          <a:p>
            <a:pPr>
              <a:lnSpc>
                <a:spcPts val="3919"/>
              </a:lnSpc>
            </a:pPr>
            <a:r>
              <a:rPr lang="en-US" sz="2800">
                <a:solidFill>
                  <a:srgbClr val="000000"/>
                </a:solidFill>
                <a:latin typeface="Fredoka One"/>
              </a:rPr>
              <a:t>05</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EB3EB"/>
        </a:solidFill>
      </p:bgPr>
    </p:bg>
    <p:spTree>
      <p:nvGrpSpPr>
        <p:cNvPr id="1" name=""/>
        <p:cNvGrpSpPr/>
        <p:nvPr/>
      </p:nvGrpSpPr>
      <p:grpSpPr>
        <a:xfrm>
          <a:off x="0" y="0"/>
          <a:ext cx="0" cy="0"/>
          <a:chOff x="0" y="0"/>
          <a:chExt cx="0" cy="0"/>
        </a:xfrm>
      </p:grpSpPr>
      <p:grpSp>
        <p:nvGrpSpPr>
          <p:cNvPr name="Group 2" id="2"/>
          <p:cNvGrpSpPr/>
          <p:nvPr/>
        </p:nvGrpSpPr>
        <p:grpSpPr>
          <a:xfrm rot="0">
            <a:off x="1475847" y="6326813"/>
            <a:ext cx="7531832" cy="753183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DC2FE"/>
            </a:solidFill>
          </p:spPr>
        </p:sp>
      </p:grpSp>
      <p:grpSp>
        <p:nvGrpSpPr>
          <p:cNvPr name="Group 4" id="4"/>
          <p:cNvGrpSpPr/>
          <p:nvPr/>
        </p:nvGrpSpPr>
        <p:grpSpPr>
          <a:xfrm rot="0">
            <a:off x="10756168" y="-3255786"/>
            <a:ext cx="7531832" cy="753183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grpSp>
        <p:nvGrpSpPr>
          <p:cNvPr name="Group 6" id="6"/>
          <p:cNvGrpSpPr/>
          <p:nvPr/>
        </p:nvGrpSpPr>
        <p:grpSpPr>
          <a:xfrm rot="0">
            <a:off x="1028700" y="1725215"/>
            <a:ext cx="16230600" cy="4423050"/>
            <a:chOff x="0" y="0"/>
            <a:chExt cx="5552214" cy="1513051"/>
          </a:xfrm>
        </p:grpSpPr>
        <p:sp>
          <p:nvSpPr>
            <p:cNvPr name="Freeform 7" id="7"/>
            <p:cNvSpPr/>
            <p:nvPr/>
          </p:nvSpPr>
          <p:spPr>
            <a:xfrm>
              <a:off x="0" y="0"/>
              <a:ext cx="5552214" cy="1513051"/>
            </a:xfrm>
            <a:custGeom>
              <a:avLst/>
              <a:gdLst/>
              <a:ahLst/>
              <a:cxnLst/>
              <a:rect r="r" b="b" t="t" l="l"/>
              <a:pathLst>
                <a:path h="1513051" w="5552214">
                  <a:moveTo>
                    <a:pt x="5427754" y="1513051"/>
                  </a:moveTo>
                  <a:lnTo>
                    <a:pt x="124460" y="1513051"/>
                  </a:lnTo>
                  <a:cubicBezTo>
                    <a:pt x="55880" y="1513051"/>
                    <a:pt x="0" y="1457171"/>
                    <a:pt x="0" y="1388591"/>
                  </a:cubicBezTo>
                  <a:lnTo>
                    <a:pt x="0" y="124460"/>
                  </a:lnTo>
                  <a:cubicBezTo>
                    <a:pt x="0" y="55880"/>
                    <a:pt x="55880" y="0"/>
                    <a:pt x="124460" y="0"/>
                  </a:cubicBezTo>
                  <a:lnTo>
                    <a:pt x="5427754" y="0"/>
                  </a:lnTo>
                  <a:cubicBezTo>
                    <a:pt x="5496334" y="0"/>
                    <a:pt x="5552214" y="55880"/>
                    <a:pt x="5552214" y="124460"/>
                  </a:cubicBezTo>
                  <a:lnTo>
                    <a:pt x="5552214" y="1388591"/>
                  </a:lnTo>
                  <a:cubicBezTo>
                    <a:pt x="5552214" y="1457171"/>
                    <a:pt x="5496334" y="1513051"/>
                    <a:pt x="5427754" y="1513051"/>
                  </a:cubicBezTo>
                  <a:close/>
                </a:path>
              </a:pathLst>
            </a:custGeom>
            <a:solidFill>
              <a:srgbClr val="FBFFF3"/>
            </a:solidFill>
          </p:spPr>
        </p:sp>
      </p:grpSp>
      <p:sp>
        <p:nvSpPr>
          <p:cNvPr name="TextBox 8" id="8"/>
          <p:cNvSpPr txBox="true"/>
          <p:nvPr/>
        </p:nvSpPr>
        <p:spPr>
          <a:xfrm rot="0">
            <a:off x="4779088" y="2558723"/>
            <a:ext cx="8719175" cy="3263900"/>
          </a:xfrm>
          <a:prstGeom prst="rect">
            <a:avLst/>
          </a:prstGeom>
        </p:spPr>
        <p:txBody>
          <a:bodyPr anchor="t" rtlCol="false" tIns="0" lIns="0" bIns="0" rIns="0">
            <a:spAutoFit/>
          </a:bodyPr>
          <a:lstStyle/>
          <a:p>
            <a:pPr algn="ctr">
              <a:lnSpc>
                <a:spcPts val="12500"/>
              </a:lnSpc>
            </a:pPr>
            <a:r>
              <a:rPr lang="en-US" sz="12500">
                <a:solidFill>
                  <a:srgbClr val="000000"/>
                </a:solidFill>
                <a:latin typeface="Fredoka One"/>
              </a:rPr>
              <a:t>Thank</a:t>
            </a:r>
          </a:p>
          <a:p>
            <a:pPr algn="ctr">
              <a:lnSpc>
                <a:spcPts val="12500"/>
              </a:lnSpc>
            </a:pPr>
            <a:r>
              <a:rPr lang="en-US" sz="12500">
                <a:solidFill>
                  <a:srgbClr val="000000"/>
                </a:solidFill>
                <a:latin typeface="Fredoka One"/>
              </a:rPr>
              <a:t>You!</a:t>
            </a:r>
          </a:p>
        </p:txBody>
      </p:sp>
      <p:grpSp>
        <p:nvGrpSpPr>
          <p:cNvPr name="Group 9" id="9"/>
          <p:cNvGrpSpPr/>
          <p:nvPr/>
        </p:nvGrpSpPr>
        <p:grpSpPr>
          <a:xfrm rot="0">
            <a:off x="1028700" y="6516983"/>
            <a:ext cx="16230600" cy="1957195"/>
            <a:chOff x="0" y="0"/>
            <a:chExt cx="5552214" cy="678902"/>
          </a:xfrm>
        </p:grpSpPr>
        <p:sp>
          <p:nvSpPr>
            <p:cNvPr name="Freeform 10" id="10"/>
            <p:cNvSpPr/>
            <p:nvPr/>
          </p:nvSpPr>
          <p:spPr>
            <a:xfrm>
              <a:off x="0" y="0"/>
              <a:ext cx="5552214" cy="678902"/>
            </a:xfrm>
            <a:custGeom>
              <a:avLst/>
              <a:gdLst/>
              <a:ahLst/>
              <a:cxnLst/>
              <a:rect r="r" b="b" t="t" l="l"/>
              <a:pathLst>
                <a:path h="678902" w="5552214">
                  <a:moveTo>
                    <a:pt x="5427754" y="678902"/>
                  </a:moveTo>
                  <a:lnTo>
                    <a:pt x="124460" y="678902"/>
                  </a:lnTo>
                  <a:cubicBezTo>
                    <a:pt x="55880" y="678902"/>
                    <a:pt x="0" y="623022"/>
                    <a:pt x="0" y="554442"/>
                  </a:cubicBezTo>
                  <a:lnTo>
                    <a:pt x="0" y="124460"/>
                  </a:lnTo>
                  <a:cubicBezTo>
                    <a:pt x="0" y="55880"/>
                    <a:pt x="55880" y="0"/>
                    <a:pt x="124460" y="0"/>
                  </a:cubicBezTo>
                  <a:lnTo>
                    <a:pt x="5427754" y="0"/>
                  </a:lnTo>
                  <a:cubicBezTo>
                    <a:pt x="5496334" y="0"/>
                    <a:pt x="5552214" y="55880"/>
                    <a:pt x="5552214" y="124460"/>
                  </a:cubicBezTo>
                  <a:lnTo>
                    <a:pt x="5552214" y="554442"/>
                  </a:lnTo>
                  <a:cubicBezTo>
                    <a:pt x="5552214" y="623022"/>
                    <a:pt x="5496334" y="678902"/>
                    <a:pt x="5427754" y="678902"/>
                  </a:cubicBezTo>
                  <a:close/>
                </a:path>
              </a:pathLst>
            </a:custGeom>
            <a:solidFill>
              <a:srgbClr val="7894FF"/>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DC2FE"/>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2003023"/>
            <a:chOff x="0" y="0"/>
            <a:chExt cx="21640800" cy="2670697"/>
          </a:xfrm>
        </p:grpSpPr>
        <p:grpSp>
          <p:nvGrpSpPr>
            <p:cNvPr name="Group 3" id="3"/>
            <p:cNvGrpSpPr/>
            <p:nvPr/>
          </p:nvGrpSpPr>
          <p:grpSpPr>
            <a:xfrm rot="0">
              <a:off x="0" y="0"/>
              <a:ext cx="21640800" cy="2670697"/>
              <a:chOff x="0" y="0"/>
              <a:chExt cx="5552214" cy="685200"/>
            </a:xfrm>
          </p:grpSpPr>
          <p:sp>
            <p:nvSpPr>
              <p:cNvPr name="Freeform 4" id="4"/>
              <p:cNvSpPr/>
              <p:nvPr/>
            </p:nvSpPr>
            <p:spPr>
              <a:xfrm>
                <a:off x="0" y="0"/>
                <a:ext cx="5552214" cy="685200"/>
              </a:xfrm>
              <a:custGeom>
                <a:avLst/>
                <a:gdLst/>
                <a:ahLst/>
                <a:cxnLst/>
                <a:rect r="r" b="b" t="t" l="l"/>
                <a:pathLst>
                  <a:path h="685200" w="5552214">
                    <a:moveTo>
                      <a:pt x="5427754" y="685200"/>
                    </a:moveTo>
                    <a:lnTo>
                      <a:pt x="124460" y="685200"/>
                    </a:lnTo>
                    <a:cubicBezTo>
                      <a:pt x="55880" y="685200"/>
                      <a:pt x="0" y="629320"/>
                      <a:pt x="0" y="560740"/>
                    </a:cubicBezTo>
                    <a:lnTo>
                      <a:pt x="0" y="124460"/>
                    </a:lnTo>
                    <a:cubicBezTo>
                      <a:pt x="0" y="55880"/>
                      <a:pt x="55880" y="0"/>
                      <a:pt x="124460" y="0"/>
                    </a:cubicBezTo>
                    <a:lnTo>
                      <a:pt x="5427754" y="0"/>
                    </a:lnTo>
                    <a:cubicBezTo>
                      <a:pt x="5496334" y="0"/>
                      <a:pt x="5552214" y="55880"/>
                      <a:pt x="5552214" y="124460"/>
                    </a:cubicBezTo>
                    <a:lnTo>
                      <a:pt x="5552214" y="560740"/>
                    </a:lnTo>
                    <a:cubicBezTo>
                      <a:pt x="5552214" y="629320"/>
                      <a:pt x="5496334" y="685200"/>
                      <a:pt x="5427754" y="685200"/>
                    </a:cubicBezTo>
                    <a:close/>
                  </a:path>
                </a:pathLst>
              </a:custGeom>
              <a:solidFill>
                <a:srgbClr val="FEB3EB"/>
              </a:solidFill>
            </p:spPr>
          </p:sp>
        </p:grpSp>
        <p:sp>
          <p:nvSpPr>
            <p:cNvPr name="TextBox 5" id="5"/>
            <p:cNvSpPr txBox="true"/>
            <p:nvPr/>
          </p:nvSpPr>
          <p:spPr>
            <a:xfrm rot="0">
              <a:off x="855550" y="513024"/>
              <a:ext cx="10713044" cy="1635125"/>
            </a:xfrm>
            <a:prstGeom prst="rect">
              <a:avLst/>
            </a:prstGeom>
          </p:spPr>
          <p:txBody>
            <a:bodyPr anchor="t" rtlCol="false" tIns="0" lIns="0" bIns="0" rIns="0">
              <a:spAutoFit/>
            </a:bodyPr>
            <a:lstStyle/>
            <a:p>
              <a:pPr>
                <a:lnSpc>
                  <a:spcPts val="9600"/>
                </a:lnSpc>
              </a:pPr>
              <a:r>
                <a:rPr lang="en-US" sz="8000">
                  <a:solidFill>
                    <a:srgbClr val="000000"/>
                  </a:solidFill>
                  <a:latin typeface="Fredoka One"/>
                </a:rPr>
                <a:t>Motivation</a:t>
              </a:r>
            </a:p>
          </p:txBody>
        </p:sp>
      </p:grpSp>
      <p:grpSp>
        <p:nvGrpSpPr>
          <p:cNvPr name="Group 6" id="6"/>
          <p:cNvGrpSpPr/>
          <p:nvPr/>
        </p:nvGrpSpPr>
        <p:grpSpPr>
          <a:xfrm rot="0">
            <a:off x="-668703" y="4393065"/>
            <a:ext cx="7531832" cy="7531832"/>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grpSp>
        <p:nvGrpSpPr>
          <p:cNvPr name="Group 8" id="8"/>
          <p:cNvGrpSpPr>
            <a:grpSpLocks noChangeAspect="true"/>
          </p:cNvGrpSpPr>
          <p:nvPr/>
        </p:nvGrpSpPr>
        <p:grpSpPr>
          <a:xfrm rot="0">
            <a:off x="686512" y="3285553"/>
            <a:ext cx="10618350" cy="5972747"/>
            <a:chOff x="0" y="0"/>
            <a:chExt cx="11289030" cy="6350000"/>
          </a:xfrm>
        </p:grpSpPr>
        <p:sp>
          <p:nvSpPr>
            <p:cNvPr name="Freeform 9" id="9"/>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r="11" t="-4705" b="-4685"/>
              </a:stretch>
            </a:blipFill>
          </p:spPr>
        </p:sp>
      </p:grpSp>
      <p:grpSp>
        <p:nvGrpSpPr>
          <p:cNvPr name="Group 10" id="10"/>
          <p:cNvGrpSpPr/>
          <p:nvPr/>
        </p:nvGrpSpPr>
        <p:grpSpPr>
          <a:xfrm rot="0">
            <a:off x="11670638" y="3395319"/>
            <a:ext cx="6232466" cy="6332612"/>
            <a:chOff x="0" y="0"/>
            <a:chExt cx="2132021" cy="2166280"/>
          </a:xfrm>
        </p:grpSpPr>
        <p:sp>
          <p:nvSpPr>
            <p:cNvPr name="Freeform 11" id="11"/>
            <p:cNvSpPr/>
            <p:nvPr/>
          </p:nvSpPr>
          <p:spPr>
            <a:xfrm>
              <a:off x="0" y="0"/>
              <a:ext cx="2132021" cy="2166280"/>
            </a:xfrm>
            <a:custGeom>
              <a:avLst/>
              <a:gdLst/>
              <a:ahLst/>
              <a:cxnLst/>
              <a:rect r="r" b="b" t="t" l="l"/>
              <a:pathLst>
                <a:path h="2166280" w="2132021">
                  <a:moveTo>
                    <a:pt x="2007561" y="2166280"/>
                  </a:moveTo>
                  <a:lnTo>
                    <a:pt x="124460" y="2166280"/>
                  </a:lnTo>
                  <a:cubicBezTo>
                    <a:pt x="55880" y="2166280"/>
                    <a:pt x="0" y="2110399"/>
                    <a:pt x="0" y="2041820"/>
                  </a:cubicBezTo>
                  <a:lnTo>
                    <a:pt x="0" y="124460"/>
                  </a:lnTo>
                  <a:cubicBezTo>
                    <a:pt x="0" y="55880"/>
                    <a:pt x="55880" y="0"/>
                    <a:pt x="124460" y="0"/>
                  </a:cubicBezTo>
                  <a:lnTo>
                    <a:pt x="2007561" y="0"/>
                  </a:lnTo>
                  <a:cubicBezTo>
                    <a:pt x="2076141" y="0"/>
                    <a:pt x="2132021" y="55880"/>
                    <a:pt x="2132021" y="124460"/>
                  </a:cubicBezTo>
                  <a:lnTo>
                    <a:pt x="2132021" y="2041820"/>
                  </a:lnTo>
                  <a:cubicBezTo>
                    <a:pt x="2132021" y="2110400"/>
                    <a:pt x="2076141" y="2166280"/>
                    <a:pt x="2007561" y="2166280"/>
                  </a:cubicBezTo>
                  <a:close/>
                </a:path>
              </a:pathLst>
            </a:custGeom>
            <a:solidFill>
              <a:srgbClr val="FBFFF3"/>
            </a:solidFill>
          </p:spPr>
        </p:sp>
      </p:grpSp>
      <p:sp>
        <p:nvSpPr>
          <p:cNvPr name="TextBox 12" id="12"/>
          <p:cNvSpPr txBox="true"/>
          <p:nvPr/>
        </p:nvSpPr>
        <p:spPr>
          <a:xfrm rot="0">
            <a:off x="12026110" y="3687331"/>
            <a:ext cx="5757555" cy="5570969"/>
          </a:xfrm>
          <a:prstGeom prst="rect">
            <a:avLst/>
          </a:prstGeom>
        </p:spPr>
        <p:txBody>
          <a:bodyPr anchor="t" rtlCol="false" tIns="0" lIns="0" bIns="0" rIns="0">
            <a:spAutoFit/>
          </a:bodyPr>
          <a:lstStyle/>
          <a:p>
            <a:pPr>
              <a:lnSpc>
                <a:spcPts val="3213"/>
              </a:lnSpc>
              <a:spcBef>
                <a:spcPct val="0"/>
              </a:spcBef>
            </a:pPr>
            <a:r>
              <a:rPr lang="en-US" sz="2295">
                <a:solidFill>
                  <a:srgbClr val="000000"/>
                </a:solidFill>
                <a:latin typeface="Poppins Light"/>
              </a:rPr>
              <a:t>In our daily lives, we all have come across a situation where we might need to book a cab so we resort to the apps on our phones like UBER, OLA, LYFT etc. </a:t>
            </a:r>
          </a:p>
          <a:p>
            <a:pPr>
              <a:lnSpc>
                <a:spcPts val="3073"/>
              </a:lnSpc>
              <a:spcBef>
                <a:spcPct val="0"/>
              </a:spcBef>
            </a:pPr>
          </a:p>
          <a:p>
            <a:pPr>
              <a:lnSpc>
                <a:spcPts val="3213"/>
              </a:lnSpc>
              <a:spcBef>
                <a:spcPct val="0"/>
              </a:spcBef>
            </a:pPr>
            <a:r>
              <a:rPr lang="en-US" sz="2295">
                <a:solidFill>
                  <a:srgbClr val="000000"/>
                </a:solidFill>
                <a:latin typeface="Poppins Light"/>
              </a:rPr>
              <a:t>So taking inspiration from that, we tried to develop a cab management system. We mapped out how the program works and how to go about the procedure to devise a system which works in the same way. We gathered some ideas and implemented them in the best way possible with the resources given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7894FF"/>
        </a:solidFill>
      </p:bgPr>
    </p:bg>
    <p:spTree>
      <p:nvGrpSpPr>
        <p:cNvPr id="1" name=""/>
        <p:cNvGrpSpPr/>
        <p:nvPr/>
      </p:nvGrpSpPr>
      <p:grpSpPr>
        <a:xfrm>
          <a:off x="0" y="0"/>
          <a:ext cx="0" cy="0"/>
          <a:chOff x="0" y="0"/>
          <a:chExt cx="0" cy="0"/>
        </a:xfrm>
      </p:grpSpPr>
      <p:grpSp>
        <p:nvGrpSpPr>
          <p:cNvPr name="Group 2" id="2"/>
          <p:cNvGrpSpPr/>
          <p:nvPr/>
        </p:nvGrpSpPr>
        <p:grpSpPr>
          <a:xfrm rot="0">
            <a:off x="8398190" y="6879462"/>
            <a:ext cx="6173770" cy="6173770"/>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A9329"/>
            </a:solidFill>
          </p:spPr>
        </p:sp>
      </p:grpSp>
      <p:grpSp>
        <p:nvGrpSpPr>
          <p:cNvPr name="Group 4" id="4"/>
          <p:cNvGrpSpPr/>
          <p:nvPr/>
        </p:nvGrpSpPr>
        <p:grpSpPr>
          <a:xfrm rot="0">
            <a:off x="1028700" y="28247"/>
            <a:ext cx="16230600" cy="2000907"/>
            <a:chOff x="0" y="0"/>
            <a:chExt cx="21640800" cy="2667875"/>
          </a:xfrm>
        </p:grpSpPr>
        <p:grpSp>
          <p:nvGrpSpPr>
            <p:cNvPr name="Group 5" id="5"/>
            <p:cNvGrpSpPr/>
            <p:nvPr/>
          </p:nvGrpSpPr>
          <p:grpSpPr>
            <a:xfrm rot="0">
              <a:off x="0" y="0"/>
              <a:ext cx="21640800" cy="2667875"/>
              <a:chOff x="0" y="0"/>
              <a:chExt cx="5552214" cy="684476"/>
            </a:xfrm>
          </p:grpSpPr>
          <p:sp>
            <p:nvSpPr>
              <p:cNvPr name="Freeform 6" id="6"/>
              <p:cNvSpPr/>
              <p:nvPr/>
            </p:nvSpPr>
            <p:spPr>
              <a:xfrm>
                <a:off x="0" y="0"/>
                <a:ext cx="5552214" cy="684476"/>
              </a:xfrm>
              <a:custGeom>
                <a:avLst/>
                <a:gdLst/>
                <a:ahLst/>
                <a:cxnLst/>
                <a:rect r="r" b="b" t="t" l="l"/>
                <a:pathLst>
                  <a:path h="684476" w="5552214">
                    <a:moveTo>
                      <a:pt x="5427754" y="684476"/>
                    </a:moveTo>
                    <a:lnTo>
                      <a:pt x="124460" y="684476"/>
                    </a:lnTo>
                    <a:cubicBezTo>
                      <a:pt x="55880" y="684476"/>
                      <a:pt x="0" y="628596"/>
                      <a:pt x="0" y="560016"/>
                    </a:cubicBezTo>
                    <a:lnTo>
                      <a:pt x="0" y="124460"/>
                    </a:lnTo>
                    <a:cubicBezTo>
                      <a:pt x="0" y="55880"/>
                      <a:pt x="55880" y="0"/>
                      <a:pt x="124460" y="0"/>
                    </a:cubicBezTo>
                    <a:lnTo>
                      <a:pt x="5427754" y="0"/>
                    </a:lnTo>
                    <a:cubicBezTo>
                      <a:pt x="5496334" y="0"/>
                      <a:pt x="5552214" y="55880"/>
                      <a:pt x="5552214" y="124460"/>
                    </a:cubicBezTo>
                    <a:lnTo>
                      <a:pt x="5552214" y="560016"/>
                    </a:lnTo>
                    <a:cubicBezTo>
                      <a:pt x="5552214" y="628596"/>
                      <a:pt x="5496334" y="684476"/>
                      <a:pt x="5427754" y="684476"/>
                    </a:cubicBezTo>
                    <a:close/>
                  </a:path>
                </a:pathLst>
              </a:custGeom>
              <a:solidFill>
                <a:srgbClr val="FEB3EB"/>
              </a:solidFill>
            </p:spPr>
          </p:sp>
        </p:grpSp>
        <p:sp>
          <p:nvSpPr>
            <p:cNvPr name="TextBox 7" id="7"/>
            <p:cNvSpPr txBox="true"/>
            <p:nvPr/>
          </p:nvSpPr>
          <p:spPr>
            <a:xfrm rot="0">
              <a:off x="786613" y="513024"/>
              <a:ext cx="15633947" cy="1632303"/>
            </a:xfrm>
            <a:prstGeom prst="rect">
              <a:avLst/>
            </a:prstGeom>
          </p:spPr>
          <p:txBody>
            <a:bodyPr anchor="t" rtlCol="false" tIns="0" lIns="0" bIns="0" rIns="0">
              <a:spAutoFit/>
            </a:bodyPr>
            <a:lstStyle/>
            <a:p>
              <a:pPr>
                <a:lnSpc>
                  <a:spcPts val="9600"/>
                </a:lnSpc>
              </a:pPr>
              <a:r>
                <a:rPr lang="en-US" sz="8000">
                  <a:solidFill>
                    <a:srgbClr val="000000"/>
                  </a:solidFill>
                  <a:latin typeface="Fredoka One"/>
                </a:rPr>
                <a:t>Introduction</a:t>
              </a:r>
            </a:p>
          </p:txBody>
        </p:sp>
      </p:grpSp>
      <p:grpSp>
        <p:nvGrpSpPr>
          <p:cNvPr name="Group 8" id="8"/>
          <p:cNvGrpSpPr/>
          <p:nvPr/>
        </p:nvGrpSpPr>
        <p:grpSpPr>
          <a:xfrm rot="0">
            <a:off x="1028700" y="2322094"/>
            <a:ext cx="17517898" cy="7494701"/>
            <a:chOff x="0" y="0"/>
            <a:chExt cx="5751008" cy="2460460"/>
          </a:xfrm>
        </p:grpSpPr>
        <p:sp>
          <p:nvSpPr>
            <p:cNvPr name="Freeform 9" id="9"/>
            <p:cNvSpPr/>
            <p:nvPr/>
          </p:nvSpPr>
          <p:spPr>
            <a:xfrm>
              <a:off x="0" y="0"/>
              <a:ext cx="5751008" cy="2460460"/>
            </a:xfrm>
            <a:custGeom>
              <a:avLst/>
              <a:gdLst/>
              <a:ahLst/>
              <a:cxnLst/>
              <a:rect r="r" b="b" t="t" l="l"/>
              <a:pathLst>
                <a:path h="2460460" w="5751008">
                  <a:moveTo>
                    <a:pt x="5626548" y="2460460"/>
                  </a:moveTo>
                  <a:lnTo>
                    <a:pt x="124460" y="2460460"/>
                  </a:lnTo>
                  <a:cubicBezTo>
                    <a:pt x="55880" y="2460460"/>
                    <a:pt x="0" y="2404580"/>
                    <a:pt x="0" y="2336000"/>
                  </a:cubicBezTo>
                  <a:lnTo>
                    <a:pt x="0" y="124460"/>
                  </a:lnTo>
                  <a:cubicBezTo>
                    <a:pt x="0" y="55880"/>
                    <a:pt x="55880" y="0"/>
                    <a:pt x="124460" y="0"/>
                  </a:cubicBezTo>
                  <a:lnTo>
                    <a:pt x="5626548" y="0"/>
                  </a:lnTo>
                  <a:cubicBezTo>
                    <a:pt x="5695128" y="0"/>
                    <a:pt x="5751008" y="55880"/>
                    <a:pt x="5751008" y="124460"/>
                  </a:cubicBezTo>
                  <a:lnTo>
                    <a:pt x="5751008" y="2336000"/>
                  </a:lnTo>
                  <a:cubicBezTo>
                    <a:pt x="5751008" y="2404580"/>
                    <a:pt x="5695128" y="2460460"/>
                    <a:pt x="5626548" y="2460460"/>
                  </a:cubicBezTo>
                  <a:close/>
                </a:path>
              </a:pathLst>
            </a:custGeom>
            <a:solidFill>
              <a:srgbClr val="FBFFF3"/>
            </a:solidFill>
          </p:spPr>
        </p:sp>
      </p:grpSp>
      <p:sp>
        <p:nvSpPr>
          <p:cNvPr name="TextBox 10" id="10"/>
          <p:cNvSpPr txBox="true"/>
          <p:nvPr/>
        </p:nvSpPr>
        <p:spPr>
          <a:xfrm rot="0">
            <a:off x="1618466" y="2447642"/>
            <a:ext cx="15808099" cy="7839358"/>
          </a:xfrm>
          <a:prstGeom prst="rect">
            <a:avLst/>
          </a:prstGeom>
        </p:spPr>
        <p:txBody>
          <a:bodyPr anchor="t" rtlCol="false" tIns="0" lIns="0" bIns="0" rIns="0">
            <a:spAutoFit/>
          </a:bodyPr>
          <a:lstStyle/>
          <a:p>
            <a:pPr>
              <a:lnSpc>
                <a:spcPts val="3453"/>
              </a:lnSpc>
            </a:pPr>
            <a:r>
              <a:rPr lang="en-US" sz="2466">
                <a:solidFill>
                  <a:srgbClr val="000000"/>
                </a:solidFill>
                <a:latin typeface="Poppins Light"/>
              </a:rPr>
              <a:t>In this cab management system, the user may login as a customer or a driver and then proceed according to the flow of system. </a:t>
            </a:r>
          </a:p>
          <a:p>
            <a:pPr>
              <a:lnSpc>
                <a:spcPts val="3453"/>
              </a:lnSpc>
            </a:pPr>
          </a:p>
          <a:p>
            <a:pPr>
              <a:lnSpc>
                <a:spcPts val="3453"/>
              </a:lnSpc>
            </a:pPr>
            <a:r>
              <a:rPr lang="en-US" sz="2466">
                <a:solidFill>
                  <a:srgbClr val="000000"/>
                </a:solidFill>
                <a:latin typeface="Poppins Light"/>
              </a:rPr>
              <a:t>The customer will input their coordinates and their choice of cab which then yields the probable output. They are allotted the nearest cab depending on their coordinates. </a:t>
            </a:r>
          </a:p>
          <a:p>
            <a:pPr>
              <a:lnSpc>
                <a:spcPts val="3453"/>
              </a:lnSpc>
            </a:pPr>
          </a:p>
          <a:p>
            <a:pPr>
              <a:lnSpc>
                <a:spcPts val="3453"/>
              </a:lnSpc>
            </a:pPr>
            <a:r>
              <a:rPr lang="en-US" sz="2466">
                <a:solidFill>
                  <a:srgbClr val="000000"/>
                </a:solidFill>
                <a:latin typeface="Poppins Light"/>
              </a:rPr>
              <a:t>Once the ride ends, they are displayed the amount which they can avail a discount upon if their reference code is valid. They also rate the driver at the end.</a:t>
            </a:r>
          </a:p>
          <a:p>
            <a:pPr>
              <a:lnSpc>
                <a:spcPts val="3453"/>
              </a:lnSpc>
            </a:pPr>
          </a:p>
          <a:p>
            <a:pPr>
              <a:lnSpc>
                <a:spcPts val="3453"/>
              </a:lnSpc>
            </a:pPr>
            <a:r>
              <a:rPr lang="en-US" sz="2466">
                <a:solidFill>
                  <a:srgbClr val="000000"/>
                </a:solidFill>
                <a:latin typeface="Poppins Light"/>
              </a:rPr>
              <a:t>The driver on</a:t>
            </a:r>
            <a:r>
              <a:rPr lang="en-US" sz="2466">
                <a:solidFill>
                  <a:srgbClr val="000000"/>
                </a:solidFill>
                <a:latin typeface="Poppins Light"/>
              </a:rPr>
              <a:t> logging in can see their rating and the amount they earned and also get coordinates for a new customer to drive to their destination. </a:t>
            </a:r>
          </a:p>
          <a:p>
            <a:pPr>
              <a:lnSpc>
                <a:spcPts val="3453"/>
              </a:lnSpc>
            </a:pPr>
          </a:p>
          <a:p>
            <a:pPr>
              <a:lnSpc>
                <a:spcPts val="3453"/>
              </a:lnSpc>
            </a:pPr>
            <a:r>
              <a:rPr lang="en-US" sz="2466">
                <a:solidFill>
                  <a:srgbClr val="000000"/>
                </a:solidFill>
                <a:latin typeface="Poppins Light"/>
              </a:rPr>
              <a:t>At the end of the ride the driver is rated, which affects their average rating, and the earning is added in the total amount.</a:t>
            </a:r>
          </a:p>
          <a:p>
            <a:pPr>
              <a:lnSpc>
                <a:spcPts val="3453"/>
              </a:lnSpc>
            </a:pPr>
          </a:p>
          <a:p>
            <a:pPr>
              <a:lnSpc>
                <a:spcPts val="3453"/>
              </a:lnSpc>
            </a:pPr>
            <a:r>
              <a:rPr lang="en-US" sz="2466">
                <a:solidFill>
                  <a:srgbClr val="000000"/>
                </a:solidFill>
                <a:latin typeface="Poppins Light"/>
              </a:rPr>
              <a:t>This system depicts the basic functioning of any cab management system.</a:t>
            </a:r>
          </a:p>
          <a:p>
            <a:pPr>
              <a:lnSpc>
                <a:spcPts val="3453"/>
              </a:lnSpc>
            </a:pPr>
          </a:p>
          <a:p>
            <a:pPr>
              <a:lnSpc>
                <a:spcPts val="3453"/>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CDC2FE"/>
        </a:solidFill>
      </p:bgPr>
    </p:bg>
    <p:spTree>
      <p:nvGrpSpPr>
        <p:cNvPr id="1" name=""/>
        <p:cNvGrpSpPr/>
        <p:nvPr/>
      </p:nvGrpSpPr>
      <p:grpSpPr>
        <a:xfrm>
          <a:off x="0" y="0"/>
          <a:ext cx="0" cy="0"/>
          <a:chOff x="0" y="0"/>
          <a:chExt cx="0" cy="0"/>
        </a:xfrm>
      </p:grpSpPr>
      <p:grpSp>
        <p:nvGrpSpPr>
          <p:cNvPr name="Group 2" id="2"/>
          <p:cNvGrpSpPr/>
          <p:nvPr/>
        </p:nvGrpSpPr>
        <p:grpSpPr>
          <a:xfrm rot="0">
            <a:off x="218252" y="3071764"/>
            <a:ext cx="14186127" cy="1341748"/>
            <a:chOff x="0" y="0"/>
            <a:chExt cx="13034455" cy="1232821"/>
          </a:xfrm>
        </p:grpSpPr>
        <p:sp>
          <p:nvSpPr>
            <p:cNvPr name="Freeform 3" id="3"/>
            <p:cNvSpPr/>
            <p:nvPr/>
          </p:nvSpPr>
          <p:spPr>
            <a:xfrm>
              <a:off x="0" y="0"/>
              <a:ext cx="13034456" cy="1232821"/>
            </a:xfrm>
            <a:custGeom>
              <a:avLst/>
              <a:gdLst/>
              <a:ahLst/>
              <a:cxnLst/>
              <a:rect r="r" b="b" t="t" l="l"/>
              <a:pathLst>
                <a:path h="1232821" w="13034456">
                  <a:moveTo>
                    <a:pt x="12909995" y="1232821"/>
                  </a:moveTo>
                  <a:lnTo>
                    <a:pt x="124460" y="1232821"/>
                  </a:lnTo>
                  <a:cubicBezTo>
                    <a:pt x="55880" y="1232821"/>
                    <a:pt x="0" y="1176941"/>
                    <a:pt x="0" y="1108361"/>
                  </a:cubicBezTo>
                  <a:lnTo>
                    <a:pt x="0" y="124460"/>
                  </a:lnTo>
                  <a:cubicBezTo>
                    <a:pt x="0" y="55880"/>
                    <a:pt x="55880" y="0"/>
                    <a:pt x="124460" y="0"/>
                  </a:cubicBezTo>
                  <a:lnTo>
                    <a:pt x="12909996" y="0"/>
                  </a:lnTo>
                  <a:cubicBezTo>
                    <a:pt x="12978575" y="0"/>
                    <a:pt x="13034456" y="55880"/>
                    <a:pt x="13034456" y="124460"/>
                  </a:cubicBezTo>
                  <a:lnTo>
                    <a:pt x="13034456" y="1108361"/>
                  </a:lnTo>
                  <a:cubicBezTo>
                    <a:pt x="13034456" y="1176941"/>
                    <a:pt x="12978575" y="1232821"/>
                    <a:pt x="12909996" y="1232821"/>
                  </a:cubicBezTo>
                  <a:close/>
                </a:path>
              </a:pathLst>
            </a:custGeom>
            <a:solidFill>
              <a:srgbClr val="FBFFF3"/>
            </a:solidFill>
          </p:spPr>
        </p:sp>
      </p:grpSp>
      <p:sp>
        <p:nvSpPr>
          <p:cNvPr name="TextBox 4" id="4"/>
          <p:cNvSpPr txBox="true"/>
          <p:nvPr/>
        </p:nvSpPr>
        <p:spPr>
          <a:xfrm rot="0">
            <a:off x="1028700" y="1038225"/>
            <a:ext cx="11498564" cy="895350"/>
          </a:xfrm>
          <a:prstGeom prst="rect">
            <a:avLst/>
          </a:prstGeom>
        </p:spPr>
        <p:txBody>
          <a:bodyPr anchor="t" rtlCol="false" tIns="0" lIns="0" bIns="0" rIns="0">
            <a:spAutoFit/>
          </a:bodyPr>
          <a:lstStyle/>
          <a:p>
            <a:pPr>
              <a:lnSpc>
                <a:spcPts val="7183"/>
              </a:lnSpc>
            </a:pPr>
            <a:r>
              <a:rPr lang="en-US" sz="5986">
                <a:solidFill>
                  <a:srgbClr val="000000"/>
                </a:solidFill>
                <a:latin typeface="Fredoka One"/>
              </a:rPr>
              <a:t>Implementation Details</a:t>
            </a:r>
          </a:p>
        </p:txBody>
      </p:sp>
      <p:sp>
        <p:nvSpPr>
          <p:cNvPr name="TextBox 5" id="5"/>
          <p:cNvSpPr txBox="true"/>
          <p:nvPr/>
        </p:nvSpPr>
        <p:spPr>
          <a:xfrm rot="0">
            <a:off x="453262" y="3479301"/>
            <a:ext cx="14158093" cy="479048"/>
          </a:xfrm>
          <a:prstGeom prst="rect">
            <a:avLst/>
          </a:prstGeom>
        </p:spPr>
        <p:txBody>
          <a:bodyPr anchor="t" rtlCol="false" tIns="0" lIns="0" bIns="0" rIns="0">
            <a:spAutoFit/>
          </a:bodyPr>
          <a:lstStyle/>
          <a:p>
            <a:pPr>
              <a:lnSpc>
                <a:spcPts val="4045"/>
              </a:lnSpc>
              <a:spcBef>
                <a:spcPct val="0"/>
              </a:spcBef>
            </a:pPr>
            <a:r>
              <a:rPr lang="en-US" sz="2889">
                <a:solidFill>
                  <a:srgbClr val="000000"/>
                </a:solidFill>
                <a:latin typeface="Poppins Light"/>
              </a:rPr>
              <a:t>We used the code editor Sublime Text to write, edit and implement our code</a:t>
            </a:r>
          </a:p>
        </p:txBody>
      </p:sp>
      <p:grpSp>
        <p:nvGrpSpPr>
          <p:cNvPr name="Group 6" id="6"/>
          <p:cNvGrpSpPr/>
          <p:nvPr/>
        </p:nvGrpSpPr>
        <p:grpSpPr>
          <a:xfrm rot="0">
            <a:off x="246286" y="6810164"/>
            <a:ext cx="14158093" cy="1341748"/>
            <a:chOff x="0" y="0"/>
            <a:chExt cx="13008697" cy="1232821"/>
          </a:xfrm>
        </p:grpSpPr>
        <p:sp>
          <p:nvSpPr>
            <p:cNvPr name="Freeform 7" id="7"/>
            <p:cNvSpPr/>
            <p:nvPr/>
          </p:nvSpPr>
          <p:spPr>
            <a:xfrm>
              <a:off x="0" y="0"/>
              <a:ext cx="13008697" cy="1232821"/>
            </a:xfrm>
            <a:custGeom>
              <a:avLst/>
              <a:gdLst/>
              <a:ahLst/>
              <a:cxnLst/>
              <a:rect r="r" b="b" t="t" l="l"/>
              <a:pathLst>
                <a:path h="1232821" w="13008697">
                  <a:moveTo>
                    <a:pt x="12884237" y="1232821"/>
                  </a:moveTo>
                  <a:lnTo>
                    <a:pt x="124460" y="1232821"/>
                  </a:lnTo>
                  <a:cubicBezTo>
                    <a:pt x="55880" y="1232821"/>
                    <a:pt x="0" y="1176941"/>
                    <a:pt x="0" y="1108361"/>
                  </a:cubicBezTo>
                  <a:lnTo>
                    <a:pt x="0" y="124460"/>
                  </a:lnTo>
                  <a:cubicBezTo>
                    <a:pt x="0" y="55880"/>
                    <a:pt x="55880" y="0"/>
                    <a:pt x="124460" y="0"/>
                  </a:cubicBezTo>
                  <a:lnTo>
                    <a:pt x="12884238" y="0"/>
                  </a:lnTo>
                  <a:cubicBezTo>
                    <a:pt x="12952817" y="0"/>
                    <a:pt x="13008697" y="55880"/>
                    <a:pt x="13008697" y="124460"/>
                  </a:cubicBezTo>
                  <a:lnTo>
                    <a:pt x="13008697" y="1108361"/>
                  </a:lnTo>
                  <a:cubicBezTo>
                    <a:pt x="13008697" y="1176941"/>
                    <a:pt x="12952817" y="1232821"/>
                    <a:pt x="12884238" y="1232821"/>
                  </a:cubicBezTo>
                  <a:close/>
                </a:path>
              </a:pathLst>
            </a:custGeom>
            <a:solidFill>
              <a:srgbClr val="FBFFF3"/>
            </a:solidFill>
          </p:spPr>
        </p:sp>
      </p:grpSp>
      <p:sp>
        <p:nvSpPr>
          <p:cNvPr name="TextBox 8" id="8"/>
          <p:cNvSpPr txBox="true"/>
          <p:nvPr/>
        </p:nvSpPr>
        <p:spPr>
          <a:xfrm rot="0">
            <a:off x="453262" y="7243903"/>
            <a:ext cx="15119167" cy="1488694"/>
          </a:xfrm>
          <a:prstGeom prst="rect">
            <a:avLst/>
          </a:prstGeom>
        </p:spPr>
        <p:txBody>
          <a:bodyPr anchor="t" rtlCol="false" tIns="0" lIns="0" bIns="0" rIns="0">
            <a:spAutoFit/>
          </a:bodyPr>
          <a:lstStyle/>
          <a:p>
            <a:pPr>
              <a:lnSpc>
                <a:spcPts val="4045"/>
              </a:lnSpc>
            </a:pPr>
            <a:r>
              <a:rPr lang="en-US" sz="2890">
                <a:solidFill>
                  <a:srgbClr val="000000"/>
                </a:solidFill>
                <a:latin typeface="Poppins Light"/>
              </a:rPr>
              <a:t>We used file handling to extract information from files stored on the system</a:t>
            </a:r>
          </a:p>
          <a:p>
            <a:pPr>
              <a:lnSpc>
                <a:spcPts val="4045"/>
              </a:lnSpc>
            </a:pPr>
          </a:p>
          <a:p>
            <a:pPr>
              <a:lnSpc>
                <a:spcPts val="4045"/>
              </a:lnSpc>
            </a:pPr>
          </a:p>
        </p:txBody>
      </p:sp>
      <p:grpSp>
        <p:nvGrpSpPr>
          <p:cNvPr name="Group 9" id="9"/>
          <p:cNvGrpSpPr/>
          <p:nvPr/>
        </p:nvGrpSpPr>
        <p:grpSpPr>
          <a:xfrm rot="0">
            <a:off x="3687047" y="4909030"/>
            <a:ext cx="14405086" cy="1469935"/>
            <a:chOff x="0" y="0"/>
            <a:chExt cx="13235639" cy="1350601"/>
          </a:xfrm>
        </p:grpSpPr>
        <p:sp>
          <p:nvSpPr>
            <p:cNvPr name="Freeform 10" id="10"/>
            <p:cNvSpPr/>
            <p:nvPr/>
          </p:nvSpPr>
          <p:spPr>
            <a:xfrm>
              <a:off x="0" y="0"/>
              <a:ext cx="13235639" cy="1350601"/>
            </a:xfrm>
            <a:custGeom>
              <a:avLst/>
              <a:gdLst/>
              <a:ahLst/>
              <a:cxnLst/>
              <a:rect r="r" b="b" t="t" l="l"/>
              <a:pathLst>
                <a:path h="1350601" w="13235639">
                  <a:moveTo>
                    <a:pt x="13111178" y="1350601"/>
                  </a:moveTo>
                  <a:lnTo>
                    <a:pt x="124460" y="1350601"/>
                  </a:lnTo>
                  <a:cubicBezTo>
                    <a:pt x="55880" y="1350601"/>
                    <a:pt x="0" y="1294721"/>
                    <a:pt x="0" y="1226141"/>
                  </a:cubicBezTo>
                  <a:lnTo>
                    <a:pt x="0" y="124460"/>
                  </a:lnTo>
                  <a:cubicBezTo>
                    <a:pt x="0" y="55880"/>
                    <a:pt x="55880" y="0"/>
                    <a:pt x="124460" y="0"/>
                  </a:cubicBezTo>
                  <a:lnTo>
                    <a:pt x="13111178" y="0"/>
                  </a:lnTo>
                  <a:cubicBezTo>
                    <a:pt x="13179758" y="0"/>
                    <a:pt x="13235639" y="55880"/>
                    <a:pt x="13235639" y="124460"/>
                  </a:cubicBezTo>
                  <a:lnTo>
                    <a:pt x="13235639" y="1226141"/>
                  </a:lnTo>
                  <a:cubicBezTo>
                    <a:pt x="13235639" y="1294721"/>
                    <a:pt x="13179758" y="1350601"/>
                    <a:pt x="13111178" y="1350601"/>
                  </a:cubicBezTo>
                  <a:close/>
                </a:path>
              </a:pathLst>
            </a:custGeom>
            <a:solidFill>
              <a:srgbClr val="FBFFF3"/>
            </a:solidFill>
          </p:spPr>
        </p:sp>
      </p:grpSp>
      <p:sp>
        <p:nvSpPr>
          <p:cNvPr name="TextBox 11" id="11"/>
          <p:cNvSpPr txBox="true"/>
          <p:nvPr/>
        </p:nvSpPr>
        <p:spPr>
          <a:xfrm rot="0">
            <a:off x="4055558" y="5128249"/>
            <a:ext cx="14624045" cy="983873"/>
          </a:xfrm>
          <a:prstGeom prst="rect">
            <a:avLst/>
          </a:prstGeom>
        </p:spPr>
        <p:txBody>
          <a:bodyPr anchor="t" rtlCol="false" tIns="0" lIns="0" bIns="0" rIns="0">
            <a:spAutoFit/>
          </a:bodyPr>
          <a:lstStyle/>
          <a:p>
            <a:pPr>
              <a:lnSpc>
                <a:spcPts val="4045"/>
              </a:lnSpc>
              <a:spcBef>
                <a:spcPct val="0"/>
              </a:spcBef>
            </a:pPr>
            <a:r>
              <a:rPr lang="en-US" sz="2889">
                <a:solidFill>
                  <a:srgbClr val="000000"/>
                </a:solidFill>
                <a:latin typeface="Poppins Light"/>
              </a:rPr>
              <a:t>The coding language being C, we primarily made use of structs, functions and arrays to create our program</a:t>
            </a:r>
          </a:p>
        </p:txBody>
      </p:sp>
      <p:grpSp>
        <p:nvGrpSpPr>
          <p:cNvPr name="Group 12" id="12"/>
          <p:cNvGrpSpPr/>
          <p:nvPr/>
        </p:nvGrpSpPr>
        <p:grpSpPr>
          <a:xfrm rot="0">
            <a:off x="3687047" y="8583046"/>
            <a:ext cx="14405086" cy="1341748"/>
            <a:chOff x="0" y="0"/>
            <a:chExt cx="13235639" cy="1232821"/>
          </a:xfrm>
        </p:grpSpPr>
        <p:sp>
          <p:nvSpPr>
            <p:cNvPr name="Freeform 13" id="13"/>
            <p:cNvSpPr/>
            <p:nvPr/>
          </p:nvSpPr>
          <p:spPr>
            <a:xfrm>
              <a:off x="0" y="0"/>
              <a:ext cx="13235639" cy="1232821"/>
            </a:xfrm>
            <a:custGeom>
              <a:avLst/>
              <a:gdLst/>
              <a:ahLst/>
              <a:cxnLst/>
              <a:rect r="r" b="b" t="t" l="l"/>
              <a:pathLst>
                <a:path h="1232821" w="13235639">
                  <a:moveTo>
                    <a:pt x="13111178" y="1232821"/>
                  </a:moveTo>
                  <a:lnTo>
                    <a:pt x="124460" y="1232821"/>
                  </a:lnTo>
                  <a:cubicBezTo>
                    <a:pt x="55880" y="1232821"/>
                    <a:pt x="0" y="1176941"/>
                    <a:pt x="0" y="1108361"/>
                  </a:cubicBezTo>
                  <a:lnTo>
                    <a:pt x="0" y="124460"/>
                  </a:lnTo>
                  <a:cubicBezTo>
                    <a:pt x="0" y="55880"/>
                    <a:pt x="55880" y="0"/>
                    <a:pt x="124460" y="0"/>
                  </a:cubicBezTo>
                  <a:lnTo>
                    <a:pt x="13111178" y="0"/>
                  </a:lnTo>
                  <a:cubicBezTo>
                    <a:pt x="13179758" y="0"/>
                    <a:pt x="13235639" y="55880"/>
                    <a:pt x="13235639" y="124460"/>
                  </a:cubicBezTo>
                  <a:lnTo>
                    <a:pt x="13235639" y="1108361"/>
                  </a:lnTo>
                  <a:cubicBezTo>
                    <a:pt x="13235639" y="1176941"/>
                    <a:pt x="13179758" y="1232821"/>
                    <a:pt x="13111178" y="1232821"/>
                  </a:cubicBezTo>
                  <a:close/>
                </a:path>
              </a:pathLst>
            </a:custGeom>
            <a:solidFill>
              <a:srgbClr val="FBFFF3"/>
            </a:solidFill>
          </p:spPr>
        </p:sp>
      </p:grpSp>
      <p:sp>
        <p:nvSpPr>
          <p:cNvPr name="TextBox 14" id="14"/>
          <p:cNvSpPr txBox="true"/>
          <p:nvPr/>
        </p:nvSpPr>
        <p:spPr>
          <a:xfrm rot="0">
            <a:off x="4055558" y="8684972"/>
            <a:ext cx="13797571" cy="1993519"/>
          </a:xfrm>
          <a:prstGeom prst="rect">
            <a:avLst/>
          </a:prstGeom>
        </p:spPr>
        <p:txBody>
          <a:bodyPr anchor="t" rtlCol="false" tIns="0" lIns="0" bIns="0" rIns="0">
            <a:spAutoFit/>
          </a:bodyPr>
          <a:lstStyle/>
          <a:p>
            <a:pPr>
              <a:lnSpc>
                <a:spcPts val="4045"/>
              </a:lnSpc>
            </a:pPr>
            <a:r>
              <a:rPr lang="en-US" sz="2890">
                <a:solidFill>
                  <a:srgbClr val="000000"/>
                </a:solidFill>
                <a:latin typeface="Poppins Light"/>
              </a:rPr>
              <a:t>While the program is being run, input is taken at various stages to customize the output</a:t>
            </a:r>
          </a:p>
          <a:p>
            <a:pPr>
              <a:lnSpc>
                <a:spcPts val="4045"/>
              </a:lnSpc>
            </a:pPr>
          </a:p>
          <a:p>
            <a:pPr>
              <a:lnSpc>
                <a:spcPts val="4045"/>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7894FF"/>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2003023"/>
            <a:chOff x="0" y="0"/>
            <a:chExt cx="21640800" cy="2670697"/>
          </a:xfrm>
        </p:grpSpPr>
        <p:grpSp>
          <p:nvGrpSpPr>
            <p:cNvPr name="Group 3" id="3"/>
            <p:cNvGrpSpPr/>
            <p:nvPr/>
          </p:nvGrpSpPr>
          <p:grpSpPr>
            <a:xfrm rot="0">
              <a:off x="0" y="0"/>
              <a:ext cx="21640800" cy="2670697"/>
              <a:chOff x="0" y="0"/>
              <a:chExt cx="5552214" cy="685200"/>
            </a:xfrm>
          </p:grpSpPr>
          <p:sp>
            <p:nvSpPr>
              <p:cNvPr name="Freeform 4" id="4"/>
              <p:cNvSpPr/>
              <p:nvPr/>
            </p:nvSpPr>
            <p:spPr>
              <a:xfrm>
                <a:off x="0" y="0"/>
                <a:ext cx="5552214" cy="685200"/>
              </a:xfrm>
              <a:custGeom>
                <a:avLst/>
                <a:gdLst/>
                <a:ahLst/>
                <a:cxnLst/>
                <a:rect r="r" b="b" t="t" l="l"/>
                <a:pathLst>
                  <a:path h="685200" w="5552214">
                    <a:moveTo>
                      <a:pt x="5427754" y="685200"/>
                    </a:moveTo>
                    <a:lnTo>
                      <a:pt x="124460" y="685200"/>
                    </a:lnTo>
                    <a:cubicBezTo>
                      <a:pt x="55880" y="685200"/>
                      <a:pt x="0" y="629320"/>
                      <a:pt x="0" y="560740"/>
                    </a:cubicBezTo>
                    <a:lnTo>
                      <a:pt x="0" y="124460"/>
                    </a:lnTo>
                    <a:cubicBezTo>
                      <a:pt x="0" y="55880"/>
                      <a:pt x="55880" y="0"/>
                      <a:pt x="124460" y="0"/>
                    </a:cubicBezTo>
                    <a:lnTo>
                      <a:pt x="5427754" y="0"/>
                    </a:lnTo>
                    <a:cubicBezTo>
                      <a:pt x="5496334" y="0"/>
                      <a:pt x="5552214" y="55880"/>
                      <a:pt x="5552214" y="124460"/>
                    </a:cubicBezTo>
                    <a:lnTo>
                      <a:pt x="5552214" y="560740"/>
                    </a:lnTo>
                    <a:cubicBezTo>
                      <a:pt x="5552214" y="629320"/>
                      <a:pt x="5496334" y="685200"/>
                      <a:pt x="5427754" y="685200"/>
                    </a:cubicBezTo>
                    <a:close/>
                  </a:path>
                </a:pathLst>
              </a:custGeom>
              <a:solidFill>
                <a:srgbClr val="CDC2FE"/>
              </a:solidFill>
            </p:spPr>
          </p:sp>
        </p:grpSp>
        <p:sp>
          <p:nvSpPr>
            <p:cNvPr name="TextBox 5" id="5"/>
            <p:cNvSpPr txBox="true"/>
            <p:nvPr/>
          </p:nvSpPr>
          <p:spPr>
            <a:xfrm rot="0">
              <a:off x="3819634" y="513024"/>
              <a:ext cx="14001532" cy="1635125"/>
            </a:xfrm>
            <a:prstGeom prst="rect">
              <a:avLst/>
            </a:prstGeom>
          </p:spPr>
          <p:txBody>
            <a:bodyPr anchor="t" rtlCol="false" tIns="0" lIns="0" bIns="0" rIns="0">
              <a:spAutoFit/>
            </a:bodyPr>
            <a:lstStyle/>
            <a:p>
              <a:pPr algn="ctr">
                <a:lnSpc>
                  <a:spcPts val="9600"/>
                </a:lnSpc>
              </a:pPr>
              <a:r>
                <a:rPr lang="en-US" sz="8000">
                  <a:solidFill>
                    <a:srgbClr val="000000"/>
                  </a:solidFill>
                  <a:latin typeface="Fredoka One"/>
                </a:rPr>
                <a:t>Key Features</a:t>
              </a:r>
            </a:p>
          </p:txBody>
        </p:sp>
      </p:grpSp>
      <p:grpSp>
        <p:nvGrpSpPr>
          <p:cNvPr name="Group 6" id="6"/>
          <p:cNvGrpSpPr/>
          <p:nvPr/>
        </p:nvGrpSpPr>
        <p:grpSpPr>
          <a:xfrm rot="0">
            <a:off x="1028700" y="3435800"/>
            <a:ext cx="5268947" cy="6207060"/>
            <a:chOff x="0" y="0"/>
            <a:chExt cx="1802418" cy="2123330"/>
          </a:xfrm>
        </p:grpSpPr>
        <p:sp>
          <p:nvSpPr>
            <p:cNvPr name="Freeform 7" id="7"/>
            <p:cNvSpPr/>
            <p:nvPr/>
          </p:nvSpPr>
          <p:spPr>
            <a:xfrm>
              <a:off x="0" y="0"/>
              <a:ext cx="1802418" cy="2123330"/>
            </a:xfrm>
            <a:custGeom>
              <a:avLst/>
              <a:gdLst/>
              <a:ahLst/>
              <a:cxnLst/>
              <a:rect r="r" b="b" t="t" l="l"/>
              <a:pathLst>
                <a:path h="2123330" w="1802418">
                  <a:moveTo>
                    <a:pt x="1677957" y="2123330"/>
                  </a:moveTo>
                  <a:lnTo>
                    <a:pt x="124460" y="2123330"/>
                  </a:lnTo>
                  <a:cubicBezTo>
                    <a:pt x="55880" y="2123330"/>
                    <a:pt x="0" y="2067450"/>
                    <a:pt x="0" y="1998870"/>
                  </a:cubicBezTo>
                  <a:lnTo>
                    <a:pt x="0" y="124460"/>
                  </a:lnTo>
                  <a:cubicBezTo>
                    <a:pt x="0" y="55880"/>
                    <a:pt x="55880" y="0"/>
                    <a:pt x="124460" y="0"/>
                  </a:cubicBezTo>
                  <a:lnTo>
                    <a:pt x="1677958" y="0"/>
                  </a:lnTo>
                  <a:cubicBezTo>
                    <a:pt x="1746538" y="0"/>
                    <a:pt x="1802418" y="55880"/>
                    <a:pt x="1802418" y="124460"/>
                  </a:cubicBezTo>
                  <a:lnTo>
                    <a:pt x="1802418" y="1998870"/>
                  </a:lnTo>
                  <a:cubicBezTo>
                    <a:pt x="1802418" y="2067451"/>
                    <a:pt x="1746538" y="2123330"/>
                    <a:pt x="1677958" y="2123330"/>
                  </a:cubicBezTo>
                  <a:close/>
                </a:path>
              </a:pathLst>
            </a:custGeom>
            <a:solidFill>
              <a:srgbClr val="FBFFF3"/>
            </a:solidFill>
          </p:spPr>
        </p:sp>
      </p:grpSp>
      <p:grpSp>
        <p:nvGrpSpPr>
          <p:cNvPr name="Group 8" id="8"/>
          <p:cNvGrpSpPr/>
          <p:nvPr/>
        </p:nvGrpSpPr>
        <p:grpSpPr>
          <a:xfrm rot="0">
            <a:off x="1220980" y="3620391"/>
            <a:ext cx="5906842" cy="3880243"/>
            <a:chOff x="0" y="0"/>
            <a:chExt cx="7875789" cy="5173657"/>
          </a:xfrm>
        </p:grpSpPr>
        <p:sp>
          <p:nvSpPr>
            <p:cNvPr name="TextBox 9" id="9"/>
            <p:cNvSpPr txBox="true"/>
            <p:nvPr/>
          </p:nvSpPr>
          <p:spPr>
            <a:xfrm rot="0">
              <a:off x="779077" y="-57150"/>
              <a:ext cx="6317635" cy="622723"/>
            </a:xfrm>
            <a:prstGeom prst="rect">
              <a:avLst/>
            </a:prstGeom>
          </p:spPr>
          <p:txBody>
            <a:bodyPr anchor="t" rtlCol="false" tIns="0" lIns="0" bIns="0" rIns="0">
              <a:spAutoFit/>
            </a:bodyPr>
            <a:lstStyle/>
            <a:p>
              <a:pPr algn="just">
                <a:lnSpc>
                  <a:spcPts val="3919"/>
                </a:lnSpc>
              </a:pPr>
              <a:r>
                <a:rPr lang="en-US" sz="2800">
                  <a:solidFill>
                    <a:srgbClr val="000000"/>
                  </a:solidFill>
                  <a:latin typeface="Fredoka One"/>
                </a:rPr>
                <a:t>HEADER FILES USED</a:t>
              </a:r>
            </a:p>
          </p:txBody>
        </p:sp>
        <p:sp>
          <p:nvSpPr>
            <p:cNvPr name="TextBox 10" id="10"/>
            <p:cNvSpPr txBox="true"/>
            <p:nvPr/>
          </p:nvSpPr>
          <p:spPr>
            <a:xfrm rot="0">
              <a:off x="0" y="1295712"/>
              <a:ext cx="7875789" cy="387794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Poppins Light"/>
                </a:rPr>
                <a:t>#include &lt;stdio.h&gt; </a:t>
              </a:r>
            </a:p>
            <a:p>
              <a:pPr marL="518160" indent="-259080" lvl="1">
                <a:lnSpc>
                  <a:spcPts val="3359"/>
                </a:lnSpc>
                <a:buFont typeface="Arial"/>
                <a:buChar char="•"/>
              </a:pPr>
              <a:r>
                <a:rPr lang="en-US" sz="1200">
                  <a:solidFill>
                    <a:srgbClr val="000000"/>
                  </a:solidFill>
                  <a:latin typeface="Poppins Light"/>
                </a:rPr>
                <a:t>#include &lt;conio.h&gt; </a:t>
              </a:r>
            </a:p>
            <a:p>
              <a:pPr marL="518160" indent="-259080" lvl="1">
                <a:lnSpc>
                  <a:spcPts val="3359"/>
                </a:lnSpc>
                <a:buFont typeface="Arial"/>
                <a:buChar char="•"/>
              </a:pPr>
              <a:r>
                <a:rPr lang="en-US" sz="1200">
                  <a:solidFill>
                    <a:srgbClr val="000000"/>
                  </a:solidFill>
                  <a:latin typeface="Poppins Light"/>
                </a:rPr>
                <a:t>#include &lt;stdlib.h&gt; </a:t>
              </a:r>
            </a:p>
            <a:p>
              <a:pPr marL="518160" indent="-259080" lvl="1">
                <a:lnSpc>
                  <a:spcPts val="3359"/>
                </a:lnSpc>
                <a:buFont typeface="Arial"/>
                <a:buChar char="•"/>
              </a:pPr>
              <a:r>
                <a:rPr lang="en-US" sz="1200">
                  <a:solidFill>
                    <a:srgbClr val="000000"/>
                  </a:solidFill>
                  <a:latin typeface="Poppins Light"/>
                </a:rPr>
                <a:t>#include &lt;string.h&gt; </a:t>
              </a:r>
            </a:p>
            <a:p>
              <a:pPr marL="518160" indent="-259080" lvl="1">
                <a:lnSpc>
                  <a:spcPts val="3359"/>
                </a:lnSpc>
                <a:buFont typeface="Arial"/>
                <a:buChar char="•"/>
              </a:pPr>
              <a:r>
                <a:rPr lang="en-US" sz="1200">
                  <a:solidFill>
                    <a:srgbClr val="000000"/>
                  </a:solidFill>
                  <a:latin typeface="Poppins Light"/>
                </a:rPr>
                <a:t>#include &lt;time.h&gt; </a:t>
              </a:r>
            </a:p>
            <a:p>
              <a:pPr marL="518160" indent="-259080" lvl="1">
                <a:lnSpc>
                  <a:spcPts val="3359"/>
                </a:lnSpc>
                <a:buFont typeface="Arial"/>
                <a:buChar char="•"/>
              </a:pPr>
              <a:r>
                <a:rPr lang="en-US" sz="1200">
                  <a:solidFill>
                    <a:srgbClr val="000000"/>
                  </a:solidFill>
                  <a:latin typeface="Poppins Light"/>
                </a:rPr>
                <a:t>#include &lt;windows.h&gt; </a:t>
              </a:r>
            </a:p>
            <a:p>
              <a:pPr algn="l" marL="518160" indent="-259080" lvl="1">
                <a:lnSpc>
                  <a:spcPts val="3359"/>
                </a:lnSpc>
                <a:buFont typeface="Arial"/>
                <a:buChar char="•"/>
              </a:pPr>
              <a:r>
                <a:rPr lang="en-US" sz="1200">
                  <a:solidFill>
                    <a:srgbClr val="000000"/>
                  </a:solidFill>
                  <a:latin typeface="Poppins Light"/>
                </a:rPr>
                <a:t>#include &lt;ctype.h&gt; </a:t>
              </a:r>
            </a:p>
          </p:txBody>
        </p:sp>
      </p:grpSp>
      <p:grpSp>
        <p:nvGrpSpPr>
          <p:cNvPr name="Group 11" id="11"/>
          <p:cNvGrpSpPr/>
          <p:nvPr/>
        </p:nvGrpSpPr>
        <p:grpSpPr>
          <a:xfrm rot="0">
            <a:off x="6509527" y="3435800"/>
            <a:ext cx="5268947" cy="6207060"/>
            <a:chOff x="0" y="0"/>
            <a:chExt cx="1802418" cy="2123330"/>
          </a:xfrm>
        </p:grpSpPr>
        <p:sp>
          <p:nvSpPr>
            <p:cNvPr name="Freeform 12" id="12"/>
            <p:cNvSpPr/>
            <p:nvPr/>
          </p:nvSpPr>
          <p:spPr>
            <a:xfrm>
              <a:off x="0" y="0"/>
              <a:ext cx="1802418" cy="2123330"/>
            </a:xfrm>
            <a:custGeom>
              <a:avLst/>
              <a:gdLst/>
              <a:ahLst/>
              <a:cxnLst/>
              <a:rect r="r" b="b" t="t" l="l"/>
              <a:pathLst>
                <a:path h="2123330" w="1802418">
                  <a:moveTo>
                    <a:pt x="1677957" y="2123330"/>
                  </a:moveTo>
                  <a:lnTo>
                    <a:pt x="124460" y="2123330"/>
                  </a:lnTo>
                  <a:cubicBezTo>
                    <a:pt x="55880" y="2123330"/>
                    <a:pt x="0" y="2067450"/>
                    <a:pt x="0" y="1998870"/>
                  </a:cubicBezTo>
                  <a:lnTo>
                    <a:pt x="0" y="124460"/>
                  </a:lnTo>
                  <a:cubicBezTo>
                    <a:pt x="0" y="55880"/>
                    <a:pt x="55880" y="0"/>
                    <a:pt x="124460" y="0"/>
                  </a:cubicBezTo>
                  <a:lnTo>
                    <a:pt x="1677958" y="0"/>
                  </a:lnTo>
                  <a:cubicBezTo>
                    <a:pt x="1746538" y="0"/>
                    <a:pt x="1802418" y="55880"/>
                    <a:pt x="1802418" y="124460"/>
                  </a:cubicBezTo>
                  <a:lnTo>
                    <a:pt x="1802418" y="1998870"/>
                  </a:lnTo>
                  <a:cubicBezTo>
                    <a:pt x="1802418" y="2067451"/>
                    <a:pt x="1746538" y="2123330"/>
                    <a:pt x="1677958" y="2123330"/>
                  </a:cubicBezTo>
                  <a:close/>
                </a:path>
              </a:pathLst>
            </a:custGeom>
            <a:solidFill>
              <a:srgbClr val="FBFFF3"/>
            </a:solidFill>
          </p:spPr>
        </p:sp>
      </p:grpSp>
      <p:grpSp>
        <p:nvGrpSpPr>
          <p:cNvPr name="Group 13" id="13"/>
          <p:cNvGrpSpPr/>
          <p:nvPr/>
        </p:nvGrpSpPr>
        <p:grpSpPr>
          <a:xfrm rot="0">
            <a:off x="11990353" y="3435800"/>
            <a:ext cx="5268947" cy="6207060"/>
            <a:chOff x="0" y="0"/>
            <a:chExt cx="1802418" cy="2123330"/>
          </a:xfrm>
        </p:grpSpPr>
        <p:sp>
          <p:nvSpPr>
            <p:cNvPr name="Freeform 14" id="14"/>
            <p:cNvSpPr/>
            <p:nvPr/>
          </p:nvSpPr>
          <p:spPr>
            <a:xfrm>
              <a:off x="0" y="0"/>
              <a:ext cx="1802418" cy="2123330"/>
            </a:xfrm>
            <a:custGeom>
              <a:avLst/>
              <a:gdLst/>
              <a:ahLst/>
              <a:cxnLst/>
              <a:rect r="r" b="b" t="t" l="l"/>
              <a:pathLst>
                <a:path h="2123330" w="1802418">
                  <a:moveTo>
                    <a:pt x="1677957" y="2123330"/>
                  </a:moveTo>
                  <a:lnTo>
                    <a:pt x="124460" y="2123330"/>
                  </a:lnTo>
                  <a:cubicBezTo>
                    <a:pt x="55880" y="2123330"/>
                    <a:pt x="0" y="2067450"/>
                    <a:pt x="0" y="1998870"/>
                  </a:cubicBezTo>
                  <a:lnTo>
                    <a:pt x="0" y="124460"/>
                  </a:lnTo>
                  <a:cubicBezTo>
                    <a:pt x="0" y="55880"/>
                    <a:pt x="55880" y="0"/>
                    <a:pt x="124460" y="0"/>
                  </a:cubicBezTo>
                  <a:lnTo>
                    <a:pt x="1677958" y="0"/>
                  </a:lnTo>
                  <a:cubicBezTo>
                    <a:pt x="1746538" y="0"/>
                    <a:pt x="1802418" y="55880"/>
                    <a:pt x="1802418" y="124460"/>
                  </a:cubicBezTo>
                  <a:lnTo>
                    <a:pt x="1802418" y="1998870"/>
                  </a:lnTo>
                  <a:cubicBezTo>
                    <a:pt x="1802418" y="2067451"/>
                    <a:pt x="1746538" y="2123330"/>
                    <a:pt x="1677958" y="2123330"/>
                  </a:cubicBezTo>
                  <a:close/>
                </a:path>
              </a:pathLst>
            </a:custGeom>
            <a:solidFill>
              <a:srgbClr val="FBFFF3"/>
            </a:solidFill>
          </p:spPr>
        </p:sp>
      </p:grpSp>
      <p:grpSp>
        <p:nvGrpSpPr>
          <p:cNvPr name="Group 15" id="15"/>
          <p:cNvGrpSpPr/>
          <p:nvPr/>
        </p:nvGrpSpPr>
        <p:grpSpPr>
          <a:xfrm rot="0">
            <a:off x="12163992" y="3620391"/>
            <a:ext cx="4815936" cy="2699143"/>
            <a:chOff x="0" y="0"/>
            <a:chExt cx="6421248" cy="3598857"/>
          </a:xfrm>
        </p:grpSpPr>
        <p:sp>
          <p:nvSpPr>
            <p:cNvPr name="TextBox 16" id="16"/>
            <p:cNvSpPr txBox="true"/>
            <p:nvPr/>
          </p:nvSpPr>
          <p:spPr>
            <a:xfrm rot="0">
              <a:off x="0" y="-57150"/>
              <a:ext cx="6421248" cy="1283123"/>
            </a:xfrm>
            <a:prstGeom prst="rect">
              <a:avLst/>
            </a:prstGeom>
          </p:spPr>
          <p:txBody>
            <a:bodyPr anchor="t" rtlCol="false" tIns="0" lIns="0" bIns="0" rIns="0">
              <a:spAutoFit/>
            </a:bodyPr>
            <a:lstStyle/>
            <a:p>
              <a:pPr algn="ctr">
                <a:lnSpc>
                  <a:spcPts val="3919"/>
                </a:lnSpc>
              </a:pPr>
              <a:r>
                <a:rPr lang="en-US" sz="2800">
                  <a:solidFill>
                    <a:srgbClr val="000000"/>
                  </a:solidFill>
                  <a:latin typeface="Fredoka One"/>
                </a:rPr>
                <a:t>OUTPUT FORMATING FUNCTIONS</a:t>
              </a:r>
            </a:p>
          </p:txBody>
        </p:sp>
        <p:sp>
          <p:nvSpPr>
            <p:cNvPr name="TextBox 17" id="17"/>
            <p:cNvSpPr txBox="true"/>
            <p:nvPr/>
          </p:nvSpPr>
          <p:spPr>
            <a:xfrm rot="0">
              <a:off x="155468" y="1956112"/>
              <a:ext cx="6110311" cy="164274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Poppins Light"/>
                </a:rPr>
                <a:t>gotoxy()</a:t>
              </a:r>
            </a:p>
            <a:p>
              <a:pPr marL="518160" indent="-259080" lvl="1">
                <a:lnSpc>
                  <a:spcPts val="3359"/>
                </a:lnSpc>
                <a:buFont typeface="Arial"/>
                <a:buChar char="•"/>
              </a:pPr>
              <a:r>
                <a:rPr lang="en-US" sz="2400">
                  <a:solidFill>
                    <a:srgbClr val="000000"/>
                  </a:solidFill>
                  <a:latin typeface="Poppins Light"/>
                </a:rPr>
                <a:t>clrscr()</a:t>
              </a:r>
            </a:p>
            <a:p>
              <a:pPr marL="518160" indent="-259080" lvl="1">
                <a:lnSpc>
                  <a:spcPts val="3359"/>
                </a:lnSpc>
                <a:buFont typeface="Arial"/>
                <a:buChar char="•"/>
              </a:pPr>
              <a:r>
                <a:rPr lang="en-US" sz="2400">
                  <a:solidFill>
                    <a:srgbClr val="000000"/>
                  </a:solidFill>
                  <a:latin typeface="Poppins Light"/>
                </a:rPr>
                <a:t>sleep()</a:t>
              </a:r>
            </a:p>
          </p:txBody>
        </p:sp>
      </p:grpSp>
      <p:grpSp>
        <p:nvGrpSpPr>
          <p:cNvPr name="Group 18" id="18"/>
          <p:cNvGrpSpPr/>
          <p:nvPr/>
        </p:nvGrpSpPr>
        <p:grpSpPr>
          <a:xfrm rot="0">
            <a:off x="1220980" y="7858118"/>
            <a:ext cx="5906842" cy="1784743"/>
            <a:chOff x="0" y="0"/>
            <a:chExt cx="7875789" cy="2379657"/>
          </a:xfrm>
        </p:grpSpPr>
        <p:sp>
          <p:nvSpPr>
            <p:cNvPr name="TextBox 19" id="19"/>
            <p:cNvSpPr txBox="true"/>
            <p:nvPr/>
          </p:nvSpPr>
          <p:spPr>
            <a:xfrm rot="0">
              <a:off x="779077" y="-57150"/>
              <a:ext cx="6317635" cy="622723"/>
            </a:xfrm>
            <a:prstGeom prst="rect">
              <a:avLst/>
            </a:prstGeom>
          </p:spPr>
          <p:txBody>
            <a:bodyPr anchor="t" rtlCol="false" tIns="0" lIns="0" bIns="0" rIns="0">
              <a:spAutoFit/>
            </a:bodyPr>
            <a:lstStyle/>
            <a:p>
              <a:pPr algn="just">
                <a:lnSpc>
                  <a:spcPts val="3919"/>
                </a:lnSpc>
              </a:pPr>
              <a:r>
                <a:rPr lang="en-US" sz="2800">
                  <a:solidFill>
                    <a:srgbClr val="000000"/>
                  </a:solidFill>
                  <a:latin typeface="Fredoka One"/>
                </a:rPr>
                <a:t>STRUCTURES CREATED</a:t>
              </a:r>
            </a:p>
          </p:txBody>
        </p:sp>
        <p:sp>
          <p:nvSpPr>
            <p:cNvPr name="TextBox 20" id="20"/>
            <p:cNvSpPr txBox="true"/>
            <p:nvPr/>
          </p:nvSpPr>
          <p:spPr>
            <a:xfrm rot="0">
              <a:off x="0" y="1295712"/>
              <a:ext cx="7875789" cy="108394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Poppins Light"/>
                </a:rPr>
                <a:t>Customer</a:t>
              </a:r>
            </a:p>
            <a:p>
              <a:pPr algn="l" marL="518160" indent="-259080" lvl="1">
                <a:lnSpc>
                  <a:spcPts val="3359"/>
                </a:lnSpc>
                <a:buFont typeface="Arial"/>
                <a:buChar char="•"/>
              </a:pPr>
              <a:r>
                <a:rPr lang="en-US" sz="2400">
                  <a:solidFill>
                    <a:srgbClr val="000000"/>
                  </a:solidFill>
                  <a:latin typeface="Poppins Light"/>
                </a:rPr>
                <a:t>Cab</a:t>
              </a:r>
              <a:r>
                <a:rPr lang="en-US" sz="1200">
                  <a:solidFill>
                    <a:srgbClr val="000000"/>
                  </a:solidFill>
                  <a:latin typeface="Poppins Light"/>
                </a:rPr>
                <a:t> </a:t>
              </a:r>
            </a:p>
          </p:txBody>
        </p:sp>
      </p:grpSp>
      <p:grpSp>
        <p:nvGrpSpPr>
          <p:cNvPr name="Group 21" id="21"/>
          <p:cNvGrpSpPr/>
          <p:nvPr/>
        </p:nvGrpSpPr>
        <p:grpSpPr>
          <a:xfrm rot="0">
            <a:off x="6787265" y="3620391"/>
            <a:ext cx="5906842" cy="5137543"/>
            <a:chOff x="0" y="0"/>
            <a:chExt cx="7875789" cy="6850057"/>
          </a:xfrm>
        </p:grpSpPr>
        <p:sp>
          <p:nvSpPr>
            <p:cNvPr name="TextBox 22" id="22"/>
            <p:cNvSpPr txBox="true"/>
            <p:nvPr/>
          </p:nvSpPr>
          <p:spPr>
            <a:xfrm rot="0">
              <a:off x="779077" y="-57150"/>
              <a:ext cx="6317635" cy="622723"/>
            </a:xfrm>
            <a:prstGeom prst="rect">
              <a:avLst/>
            </a:prstGeom>
          </p:spPr>
          <p:txBody>
            <a:bodyPr anchor="t" rtlCol="false" tIns="0" lIns="0" bIns="0" rIns="0">
              <a:spAutoFit/>
            </a:bodyPr>
            <a:lstStyle/>
            <a:p>
              <a:pPr algn="just">
                <a:lnSpc>
                  <a:spcPts val="3919"/>
                </a:lnSpc>
              </a:pPr>
              <a:r>
                <a:rPr lang="en-US" sz="2800">
                  <a:solidFill>
                    <a:srgbClr val="000000"/>
                  </a:solidFill>
                  <a:latin typeface="Fredoka One"/>
                </a:rPr>
                <a:t>FUNCTIONS CREATED</a:t>
              </a:r>
            </a:p>
          </p:txBody>
        </p:sp>
        <p:sp>
          <p:nvSpPr>
            <p:cNvPr name="TextBox 23" id="23"/>
            <p:cNvSpPr txBox="true"/>
            <p:nvPr/>
          </p:nvSpPr>
          <p:spPr>
            <a:xfrm rot="0">
              <a:off x="0" y="1295712"/>
              <a:ext cx="7875789" cy="555434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Poppins Light"/>
                </a:rPr>
                <a:t>customer</a:t>
              </a:r>
            </a:p>
            <a:p>
              <a:pPr marL="518160" indent="-259080" lvl="1">
                <a:lnSpc>
                  <a:spcPts val="3359"/>
                </a:lnSpc>
                <a:buFont typeface="Arial"/>
                <a:buChar char="•"/>
              </a:pPr>
              <a:r>
                <a:rPr lang="en-US" sz="2400">
                  <a:solidFill>
                    <a:srgbClr val="000000"/>
                  </a:solidFill>
                  <a:latin typeface="Poppins Light"/>
                </a:rPr>
                <a:t>prior</a:t>
              </a:r>
            </a:p>
            <a:p>
              <a:pPr marL="518160" indent="-259080" lvl="1">
                <a:lnSpc>
                  <a:spcPts val="3359"/>
                </a:lnSpc>
                <a:buFont typeface="Arial"/>
                <a:buChar char="•"/>
              </a:pPr>
              <a:r>
                <a:rPr lang="en-US" sz="2400">
                  <a:solidFill>
                    <a:srgbClr val="000000"/>
                  </a:solidFill>
                  <a:latin typeface="Poppins Light"/>
                </a:rPr>
                <a:t>get_distance</a:t>
              </a:r>
            </a:p>
            <a:p>
              <a:pPr marL="518160" indent="-259080" lvl="1">
                <a:lnSpc>
                  <a:spcPts val="3359"/>
                </a:lnSpc>
                <a:buFont typeface="Arial"/>
                <a:buChar char="•"/>
              </a:pPr>
              <a:r>
                <a:rPr lang="en-US" sz="2400">
                  <a:solidFill>
                    <a:srgbClr val="000000"/>
                  </a:solidFill>
                  <a:latin typeface="Poppins Light"/>
                </a:rPr>
                <a:t>cab</a:t>
              </a:r>
            </a:p>
            <a:p>
              <a:pPr marL="518160" indent="-259080" lvl="1">
                <a:lnSpc>
                  <a:spcPts val="3359"/>
                </a:lnSpc>
                <a:buFont typeface="Arial"/>
                <a:buChar char="•"/>
              </a:pPr>
              <a:r>
                <a:rPr lang="en-US" sz="2400">
                  <a:solidFill>
                    <a:srgbClr val="000000"/>
                  </a:solidFill>
                  <a:latin typeface="Poppins Light"/>
                </a:rPr>
                <a:t>get_distance_from_person</a:t>
              </a:r>
            </a:p>
            <a:p>
              <a:pPr marL="518160" indent="-259080" lvl="1">
                <a:lnSpc>
                  <a:spcPts val="3359"/>
                </a:lnSpc>
                <a:buFont typeface="Arial"/>
                <a:buChar char="•"/>
              </a:pPr>
              <a:r>
                <a:rPr lang="en-US" sz="2400">
                  <a:solidFill>
                    <a:srgbClr val="000000"/>
                  </a:solidFill>
                  <a:latin typeface="Poppins Light"/>
                </a:rPr>
                <a:t>get_cost</a:t>
              </a:r>
            </a:p>
            <a:p>
              <a:pPr marL="518160" indent="-259080" lvl="1">
                <a:lnSpc>
                  <a:spcPts val="3359"/>
                </a:lnSpc>
                <a:buFont typeface="Arial"/>
                <a:buChar char="•"/>
              </a:pPr>
              <a:r>
                <a:rPr lang="en-US" sz="2400">
                  <a:solidFill>
                    <a:srgbClr val="000000"/>
                  </a:solidFill>
                  <a:latin typeface="Poppins Light"/>
                </a:rPr>
                <a:t>rate</a:t>
              </a:r>
            </a:p>
            <a:p>
              <a:pPr marL="518160" indent="-259080" lvl="1">
                <a:lnSpc>
                  <a:spcPts val="3359"/>
                </a:lnSpc>
                <a:buFont typeface="Arial"/>
                <a:buChar char="•"/>
              </a:pPr>
              <a:r>
                <a:rPr lang="en-US" sz="2400">
                  <a:solidFill>
                    <a:srgbClr val="000000"/>
                  </a:solidFill>
                  <a:latin typeface="Poppins Light"/>
                </a:rPr>
                <a:t>driver_rate</a:t>
              </a:r>
            </a:p>
            <a:p>
              <a:pPr marL="518160" indent="-259080" lvl="1">
                <a:lnSpc>
                  <a:spcPts val="3359"/>
                </a:lnSpc>
                <a:buFont typeface="Arial"/>
                <a:buChar char="•"/>
              </a:pPr>
              <a:r>
                <a:rPr lang="en-US" sz="2400">
                  <a:solidFill>
                    <a:srgbClr val="000000"/>
                  </a:solidFill>
                  <a:latin typeface="Poppins Light"/>
                </a:rPr>
                <a:t>journey</a:t>
              </a:r>
            </a:p>
            <a:p>
              <a:pPr algn="l" marL="518160" indent="-259080" lvl="1">
                <a:lnSpc>
                  <a:spcPts val="3359"/>
                </a:lnSpc>
                <a:buFont typeface="Arial"/>
                <a:buChar char="•"/>
              </a:pPr>
              <a:r>
                <a:rPr lang="en-US" sz="2400">
                  <a:solidFill>
                    <a:srgbClr val="000000"/>
                  </a:solidFill>
                  <a:latin typeface="Poppins Light"/>
                </a:rPr>
                <a:t>isValid</a:t>
              </a:r>
            </a:p>
          </p:txBody>
        </p:sp>
      </p:grpSp>
      <p:grpSp>
        <p:nvGrpSpPr>
          <p:cNvPr name="Group 24" id="24"/>
          <p:cNvGrpSpPr/>
          <p:nvPr/>
        </p:nvGrpSpPr>
        <p:grpSpPr>
          <a:xfrm rot="0">
            <a:off x="11990353" y="6943718"/>
            <a:ext cx="4815936" cy="2280043"/>
            <a:chOff x="0" y="0"/>
            <a:chExt cx="6421248" cy="3040057"/>
          </a:xfrm>
        </p:grpSpPr>
        <p:sp>
          <p:nvSpPr>
            <p:cNvPr name="TextBox 25" id="25"/>
            <p:cNvSpPr txBox="true"/>
            <p:nvPr/>
          </p:nvSpPr>
          <p:spPr>
            <a:xfrm rot="0">
              <a:off x="0" y="-57150"/>
              <a:ext cx="6421248" cy="1283123"/>
            </a:xfrm>
            <a:prstGeom prst="rect">
              <a:avLst/>
            </a:prstGeom>
          </p:spPr>
          <p:txBody>
            <a:bodyPr anchor="t" rtlCol="false" tIns="0" lIns="0" bIns="0" rIns="0">
              <a:spAutoFit/>
            </a:bodyPr>
            <a:lstStyle/>
            <a:p>
              <a:pPr algn="ctr">
                <a:lnSpc>
                  <a:spcPts val="3919"/>
                </a:lnSpc>
              </a:pPr>
              <a:r>
                <a:rPr lang="en-US" sz="2800">
                  <a:solidFill>
                    <a:srgbClr val="000000"/>
                  </a:solidFill>
                  <a:latin typeface="Fredoka One"/>
                </a:rPr>
                <a:t> FUNCTIONS FOR FILE HANDLING</a:t>
              </a:r>
            </a:p>
          </p:txBody>
        </p:sp>
        <p:sp>
          <p:nvSpPr>
            <p:cNvPr name="TextBox 26" id="26"/>
            <p:cNvSpPr txBox="true"/>
            <p:nvPr/>
          </p:nvSpPr>
          <p:spPr>
            <a:xfrm rot="0">
              <a:off x="155468" y="1956112"/>
              <a:ext cx="6110311" cy="108394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000000"/>
                  </a:solidFill>
                  <a:latin typeface="Poppins Light"/>
                </a:rPr>
                <a:t>scan_data</a:t>
              </a:r>
            </a:p>
            <a:p>
              <a:pPr marL="518160" indent="-259080" lvl="1">
                <a:lnSpc>
                  <a:spcPts val="3359"/>
                </a:lnSpc>
                <a:buFont typeface="Arial"/>
                <a:buChar char="•"/>
              </a:pPr>
              <a:r>
                <a:rPr lang="en-US" sz="2400">
                  <a:solidFill>
                    <a:srgbClr val="000000"/>
                  </a:solidFill>
                  <a:latin typeface="Poppins Light"/>
                </a:rPr>
                <a:t>print_data</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7894FF"/>
        </a:solidFill>
      </p:bgPr>
    </p:bg>
    <p:spTree>
      <p:nvGrpSpPr>
        <p:cNvPr id="1" name=""/>
        <p:cNvGrpSpPr/>
        <p:nvPr/>
      </p:nvGrpSpPr>
      <p:grpSpPr>
        <a:xfrm>
          <a:off x="0" y="0"/>
          <a:ext cx="0" cy="0"/>
          <a:chOff x="0" y="0"/>
          <a:chExt cx="0" cy="0"/>
        </a:xfrm>
      </p:grpSpPr>
      <p:grpSp>
        <p:nvGrpSpPr>
          <p:cNvPr name="Group 2" id="2"/>
          <p:cNvGrpSpPr/>
          <p:nvPr/>
        </p:nvGrpSpPr>
        <p:grpSpPr>
          <a:xfrm rot="0">
            <a:off x="1028700" y="28247"/>
            <a:ext cx="16230600" cy="2003023"/>
            <a:chOff x="0" y="0"/>
            <a:chExt cx="21640800" cy="2670697"/>
          </a:xfrm>
        </p:grpSpPr>
        <p:grpSp>
          <p:nvGrpSpPr>
            <p:cNvPr name="Group 3" id="3"/>
            <p:cNvGrpSpPr/>
            <p:nvPr/>
          </p:nvGrpSpPr>
          <p:grpSpPr>
            <a:xfrm rot="0">
              <a:off x="0" y="0"/>
              <a:ext cx="21640800" cy="2670697"/>
              <a:chOff x="0" y="0"/>
              <a:chExt cx="5552214" cy="685200"/>
            </a:xfrm>
          </p:grpSpPr>
          <p:sp>
            <p:nvSpPr>
              <p:cNvPr name="Freeform 4" id="4"/>
              <p:cNvSpPr/>
              <p:nvPr/>
            </p:nvSpPr>
            <p:spPr>
              <a:xfrm>
                <a:off x="0" y="0"/>
                <a:ext cx="5552214" cy="685200"/>
              </a:xfrm>
              <a:custGeom>
                <a:avLst/>
                <a:gdLst/>
                <a:ahLst/>
                <a:cxnLst/>
                <a:rect r="r" b="b" t="t" l="l"/>
                <a:pathLst>
                  <a:path h="685200" w="5552214">
                    <a:moveTo>
                      <a:pt x="5427754" y="685200"/>
                    </a:moveTo>
                    <a:lnTo>
                      <a:pt x="124460" y="685200"/>
                    </a:lnTo>
                    <a:cubicBezTo>
                      <a:pt x="55880" y="685200"/>
                      <a:pt x="0" y="629320"/>
                      <a:pt x="0" y="560740"/>
                    </a:cubicBezTo>
                    <a:lnTo>
                      <a:pt x="0" y="124460"/>
                    </a:lnTo>
                    <a:cubicBezTo>
                      <a:pt x="0" y="55880"/>
                      <a:pt x="55880" y="0"/>
                      <a:pt x="124460" y="0"/>
                    </a:cubicBezTo>
                    <a:lnTo>
                      <a:pt x="5427754" y="0"/>
                    </a:lnTo>
                    <a:cubicBezTo>
                      <a:pt x="5496334" y="0"/>
                      <a:pt x="5552214" y="55880"/>
                      <a:pt x="5552214" y="124460"/>
                    </a:cubicBezTo>
                    <a:lnTo>
                      <a:pt x="5552214" y="560740"/>
                    </a:lnTo>
                    <a:cubicBezTo>
                      <a:pt x="5552214" y="629320"/>
                      <a:pt x="5496334" y="685200"/>
                      <a:pt x="5427754" y="685200"/>
                    </a:cubicBezTo>
                    <a:close/>
                  </a:path>
                </a:pathLst>
              </a:custGeom>
              <a:solidFill>
                <a:srgbClr val="FEB3EB"/>
              </a:solidFill>
            </p:spPr>
          </p:sp>
        </p:grpSp>
        <p:sp>
          <p:nvSpPr>
            <p:cNvPr name="TextBox 5" id="5"/>
            <p:cNvSpPr txBox="true"/>
            <p:nvPr/>
          </p:nvSpPr>
          <p:spPr>
            <a:xfrm rot="0">
              <a:off x="786613" y="513024"/>
              <a:ext cx="15633947" cy="1635125"/>
            </a:xfrm>
            <a:prstGeom prst="rect">
              <a:avLst/>
            </a:prstGeom>
          </p:spPr>
          <p:txBody>
            <a:bodyPr anchor="t" rtlCol="false" tIns="0" lIns="0" bIns="0" rIns="0">
              <a:spAutoFit/>
            </a:bodyPr>
            <a:lstStyle/>
            <a:p>
              <a:pPr>
                <a:lnSpc>
                  <a:spcPts val="9600"/>
                </a:lnSpc>
              </a:pPr>
              <a:r>
                <a:rPr lang="en-US" sz="8000">
                  <a:solidFill>
                    <a:srgbClr val="000000"/>
                  </a:solidFill>
                  <a:latin typeface="Fredoka One"/>
                </a:rPr>
                <a:t>File Handling</a:t>
              </a:r>
            </a:p>
          </p:txBody>
        </p:sp>
      </p:grpSp>
      <p:grpSp>
        <p:nvGrpSpPr>
          <p:cNvPr name="Group 6" id="6"/>
          <p:cNvGrpSpPr/>
          <p:nvPr/>
        </p:nvGrpSpPr>
        <p:grpSpPr>
          <a:xfrm rot="0">
            <a:off x="1028700" y="4158351"/>
            <a:ext cx="16230600" cy="1970299"/>
            <a:chOff x="0" y="0"/>
            <a:chExt cx="10540193" cy="1309684"/>
          </a:xfrm>
        </p:grpSpPr>
        <p:sp>
          <p:nvSpPr>
            <p:cNvPr name="Freeform 7" id="7"/>
            <p:cNvSpPr/>
            <p:nvPr/>
          </p:nvSpPr>
          <p:spPr>
            <a:xfrm>
              <a:off x="0" y="0"/>
              <a:ext cx="10540193" cy="1309684"/>
            </a:xfrm>
            <a:custGeom>
              <a:avLst/>
              <a:gdLst/>
              <a:ahLst/>
              <a:cxnLst/>
              <a:rect r="r" b="b" t="t" l="l"/>
              <a:pathLst>
                <a:path h="1309684" w="10540193">
                  <a:moveTo>
                    <a:pt x="10415732" y="1309684"/>
                  </a:moveTo>
                  <a:lnTo>
                    <a:pt x="124460" y="1309684"/>
                  </a:lnTo>
                  <a:cubicBezTo>
                    <a:pt x="55880" y="1309684"/>
                    <a:pt x="0" y="1253804"/>
                    <a:pt x="0" y="1185224"/>
                  </a:cubicBezTo>
                  <a:lnTo>
                    <a:pt x="0" y="124460"/>
                  </a:lnTo>
                  <a:cubicBezTo>
                    <a:pt x="0" y="55880"/>
                    <a:pt x="55880" y="0"/>
                    <a:pt x="124460" y="0"/>
                  </a:cubicBezTo>
                  <a:lnTo>
                    <a:pt x="10415732" y="0"/>
                  </a:lnTo>
                  <a:cubicBezTo>
                    <a:pt x="10484313" y="0"/>
                    <a:pt x="10540193" y="55880"/>
                    <a:pt x="10540193" y="124460"/>
                  </a:cubicBezTo>
                  <a:lnTo>
                    <a:pt x="10540193" y="1185224"/>
                  </a:lnTo>
                  <a:cubicBezTo>
                    <a:pt x="10540193" y="1253804"/>
                    <a:pt x="10484313" y="1309684"/>
                    <a:pt x="10415732" y="1309684"/>
                  </a:cubicBezTo>
                  <a:close/>
                </a:path>
              </a:pathLst>
            </a:custGeom>
            <a:solidFill>
              <a:srgbClr val="CDC2FE"/>
            </a:solidFill>
          </p:spPr>
        </p:sp>
      </p:grpSp>
      <p:sp>
        <p:nvSpPr>
          <p:cNvPr name="TextBox 8" id="8"/>
          <p:cNvSpPr txBox="true"/>
          <p:nvPr/>
        </p:nvSpPr>
        <p:spPr>
          <a:xfrm rot="0">
            <a:off x="2224633" y="4461438"/>
            <a:ext cx="13838734" cy="1466850"/>
          </a:xfrm>
          <a:prstGeom prst="rect">
            <a:avLst/>
          </a:prstGeom>
        </p:spPr>
        <p:txBody>
          <a:bodyPr anchor="t" rtlCol="false" tIns="0" lIns="0" bIns="0" rIns="0">
            <a:spAutoFit/>
          </a:bodyPr>
          <a:lstStyle/>
          <a:p>
            <a:pPr>
              <a:lnSpc>
                <a:spcPts val="3845"/>
              </a:lnSpc>
            </a:pPr>
            <a:r>
              <a:rPr lang="en-US" sz="3204">
                <a:solidFill>
                  <a:srgbClr val="000000"/>
                </a:solidFill>
                <a:latin typeface="Poppins Light"/>
              </a:rPr>
              <a:t>We also made use of file handling in our project to approach the text files on the system so that we can maintain some details in the form of text files that are accessed at runtime.</a:t>
            </a:r>
          </a:p>
        </p:txBody>
      </p:sp>
      <p:grpSp>
        <p:nvGrpSpPr>
          <p:cNvPr name="Group 9" id="9"/>
          <p:cNvGrpSpPr/>
          <p:nvPr/>
        </p:nvGrpSpPr>
        <p:grpSpPr>
          <a:xfrm rot="0">
            <a:off x="1028700" y="6289244"/>
            <a:ext cx="16230600" cy="3997756"/>
            <a:chOff x="0" y="0"/>
            <a:chExt cx="10540193" cy="2657362"/>
          </a:xfrm>
        </p:grpSpPr>
        <p:sp>
          <p:nvSpPr>
            <p:cNvPr name="Freeform 10" id="10"/>
            <p:cNvSpPr/>
            <p:nvPr/>
          </p:nvSpPr>
          <p:spPr>
            <a:xfrm>
              <a:off x="0" y="0"/>
              <a:ext cx="10540193" cy="2657362"/>
            </a:xfrm>
            <a:custGeom>
              <a:avLst/>
              <a:gdLst/>
              <a:ahLst/>
              <a:cxnLst/>
              <a:rect r="r" b="b" t="t" l="l"/>
              <a:pathLst>
                <a:path h="2657362" w="10540193">
                  <a:moveTo>
                    <a:pt x="10415732" y="2657362"/>
                  </a:moveTo>
                  <a:lnTo>
                    <a:pt x="124460" y="2657362"/>
                  </a:lnTo>
                  <a:cubicBezTo>
                    <a:pt x="55880" y="2657362"/>
                    <a:pt x="0" y="2601482"/>
                    <a:pt x="0" y="2532902"/>
                  </a:cubicBezTo>
                  <a:lnTo>
                    <a:pt x="0" y="124460"/>
                  </a:lnTo>
                  <a:cubicBezTo>
                    <a:pt x="0" y="55880"/>
                    <a:pt x="55880" y="0"/>
                    <a:pt x="124460" y="0"/>
                  </a:cubicBezTo>
                  <a:lnTo>
                    <a:pt x="10415732" y="0"/>
                  </a:lnTo>
                  <a:cubicBezTo>
                    <a:pt x="10484313" y="0"/>
                    <a:pt x="10540193" y="55880"/>
                    <a:pt x="10540193" y="124460"/>
                  </a:cubicBezTo>
                  <a:lnTo>
                    <a:pt x="10540193" y="2532902"/>
                  </a:lnTo>
                  <a:cubicBezTo>
                    <a:pt x="10540193" y="2601482"/>
                    <a:pt x="10484313" y="2657362"/>
                    <a:pt x="10415732" y="2657362"/>
                  </a:cubicBezTo>
                  <a:close/>
                </a:path>
              </a:pathLst>
            </a:custGeom>
            <a:solidFill>
              <a:srgbClr val="CDC2FE"/>
            </a:solidFill>
          </p:spPr>
        </p:sp>
      </p:grpSp>
      <p:sp>
        <p:nvSpPr>
          <p:cNvPr name="TextBox 11" id="11"/>
          <p:cNvSpPr txBox="true"/>
          <p:nvPr/>
        </p:nvSpPr>
        <p:spPr>
          <a:xfrm rot="0">
            <a:off x="2224633" y="6585052"/>
            <a:ext cx="13838734" cy="3409950"/>
          </a:xfrm>
          <a:prstGeom prst="rect">
            <a:avLst/>
          </a:prstGeom>
        </p:spPr>
        <p:txBody>
          <a:bodyPr anchor="t" rtlCol="false" tIns="0" lIns="0" bIns="0" rIns="0">
            <a:spAutoFit/>
          </a:bodyPr>
          <a:lstStyle/>
          <a:p>
            <a:pPr>
              <a:lnSpc>
                <a:spcPts val="3845"/>
              </a:lnSpc>
            </a:pPr>
            <a:r>
              <a:rPr lang="en-US" sz="3204">
                <a:solidFill>
                  <a:srgbClr val="000000"/>
                </a:solidFill>
                <a:latin typeface="Poppins Light"/>
              </a:rPr>
              <a:t>Some operations we used in data handling:</a:t>
            </a:r>
          </a:p>
          <a:p>
            <a:pPr marL="691893" indent="-345946" lvl="1">
              <a:lnSpc>
                <a:spcPts val="3845"/>
              </a:lnSpc>
              <a:buFont typeface="Arial"/>
              <a:buChar char="•"/>
            </a:pPr>
            <a:r>
              <a:rPr lang="en-US" sz="3204">
                <a:solidFill>
                  <a:srgbClr val="000000"/>
                </a:solidFill>
                <a:latin typeface="Poppins Light"/>
              </a:rPr>
              <a:t>Opening an existing file (fopen with attributes as “r” or “r+” or “w” or “w++”)</a:t>
            </a:r>
          </a:p>
          <a:p>
            <a:pPr marL="691893" indent="-345946" lvl="1">
              <a:lnSpc>
                <a:spcPts val="3845"/>
              </a:lnSpc>
              <a:buFont typeface="Arial"/>
              <a:buChar char="•"/>
            </a:pPr>
            <a:r>
              <a:rPr lang="en-US" sz="3204">
                <a:solidFill>
                  <a:srgbClr val="000000"/>
                </a:solidFill>
                <a:latin typeface="Poppins Light"/>
              </a:rPr>
              <a:t>Reading from file (fscanf or fgets)</a:t>
            </a:r>
          </a:p>
          <a:p>
            <a:pPr marL="691893" indent="-345946" lvl="1">
              <a:lnSpc>
                <a:spcPts val="3845"/>
              </a:lnSpc>
              <a:buFont typeface="Arial"/>
              <a:buChar char="•"/>
            </a:pPr>
            <a:r>
              <a:rPr lang="en-US" sz="3204">
                <a:solidFill>
                  <a:srgbClr val="000000"/>
                </a:solidFill>
                <a:latin typeface="Poppins Light"/>
              </a:rPr>
              <a:t>Writing to a file (fprintf or fputs)</a:t>
            </a:r>
          </a:p>
          <a:p>
            <a:pPr marL="691893" indent="-345946" lvl="1">
              <a:lnSpc>
                <a:spcPts val="3845"/>
              </a:lnSpc>
              <a:buFont typeface="Arial"/>
              <a:buChar char="•"/>
            </a:pPr>
            <a:r>
              <a:rPr lang="en-US" sz="3204">
                <a:solidFill>
                  <a:srgbClr val="000000"/>
                </a:solidFill>
                <a:latin typeface="Poppins Light"/>
              </a:rPr>
              <a:t>Moving to a specific location in a file (fseek, rewind)</a:t>
            </a:r>
          </a:p>
          <a:p>
            <a:pPr marL="691893" indent="-345946" lvl="1">
              <a:lnSpc>
                <a:spcPts val="3845"/>
              </a:lnSpc>
              <a:buFont typeface="Arial"/>
              <a:buChar char="•"/>
            </a:pPr>
            <a:r>
              <a:rPr lang="en-US" sz="3204">
                <a:solidFill>
                  <a:srgbClr val="000000"/>
                </a:solidFill>
                <a:latin typeface="Poppins Light"/>
              </a:rPr>
              <a:t>Closing a file (fclose)</a:t>
            </a:r>
          </a:p>
        </p:txBody>
      </p:sp>
      <p:grpSp>
        <p:nvGrpSpPr>
          <p:cNvPr name="Group 12" id="12"/>
          <p:cNvGrpSpPr/>
          <p:nvPr/>
        </p:nvGrpSpPr>
        <p:grpSpPr>
          <a:xfrm rot="0">
            <a:off x="1028700" y="2031270"/>
            <a:ext cx="16230600" cy="1970299"/>
            <a:chOff x="0" y="0"/>
            <a:chExt cx="10540193" cy="1309684"/>
          </a:xfrm>
        </p:grpSpPr>
        <p:sp>
          <p:nvSpPr>
            <p:cNvPr name="Freeform 13" id="13"/>
            <p:cNvSpPr/>
            <p:nvPr/>
          </p:nvSpPr>
          <p:spPr>
            <a:xfrm>
              <a:off x="0" y="0"/>
              <a:ext cx="10540193" cy="1309684"/>
            </a:xfrm>
            <a:custGeom>
              <a:avLst/>
              <a:gdLst/>
              <a:ahLst/>
              <a:cxnLst/>
              <a:rect r="r" b="b" t="t" l="l"/>
              <a:pathLst>
                <a:path h="1309684" w="10540193">
                  <a:moveTo>
                    <a:pt x="10415732" y="1309684"/>
                  </a:moveTo>
                  <a:lnTo>
                    <a:pt x="124460" y="1309684"/>
                  </a:lnTo>
                  <a:cubicBezTo>
                    <a:pt x="55880" y="1309684"/>
                    <a:pt x="0" y="1253804"/>
                    <a:pt x="0" y="1185224"/>
                  </a:cubicBezTo>
                  <a:lnTo>
                    <a:pt x="0" y="124460"/>
                  </a:lnTo>
                  <a:cubicBezTo>
                    <a:pt x="0" y="55880"/>
                    <a:pt x="55880" y="0"/>
                    <a:pt x="124460" y="0"/>
                  </a:cubicBezTo>
                  <a:lnTo>
                    <a:pt x="10415732" y="0"/>
                  </a:lnTo>
                  <a:cubicBezTo>
                    <a:pt x="10484313" y="0"/>
                    <a:pt x="10540193" y="55880"/>
                    <a:pt x="10540193" y="124460"/>
                  </a:cubicBezTo>
                  <a:lnTo>
                    <a:pt x="10540193" y="1185224"/>
                  </a:lnTo>
                  <a:cubicBezTo>
                    <a:pt x="10540193" y="1253804"/>
                    <a:pt x="10484313" y="1309684"/>
                    <a:pt x="10415732" y="1309684"/>
                  </a:cubicBezTo>
                  <a:close/>
                </a:path>
              </a:pathLst>
            </a:custGeom>
            <a:solidFill>
              <a:srgbClr val="CDC2FE"/>
            </a:solidFill>
          </p:spPr>
        </p:sp>
      </p:grpSp>
      <p:sp>
        <p:nvSpPr>
          <p:cNvPr name="TextBox 14" id="14"/>
          <p:cNvSpPr txBox="true"/>
          <p:nvPr/>
        </p:nvSpPr>
        <p:spPr>
          <a:xfrm rot="0">
            <a:off x="2224633" y="2334357"/>
            <a:ext cx="13838734" cy="1466850"/>
          </a:xfrm>
          <a:prstGeom prst="rect">
            <a:avLst/>
          </a:prstGeom>
        </p:spPr>
        <p:txBody>
          <a:bodyPr anchor="t" rtlCol="false" tIns="0" lIns="0" bIns="0" rIns="0">
            <a:spAutoFit/>
          </a:bodyPr>
          <a:lstStyle/>
          <a:p>
            <a:pPr>
              <a:lnSpc>
                <a:spcPts val="3845"/>
              </a:lnSpc>
            </a:pPr>
            <a:r>
              <a:rPr lang="en-US" sz="3204">
                <a:solidFill>
                  <a:srgbClr val="000000"/>
                </a:solidFill>
                <a:latin typeface="Poppins Light"/>
              </a:rPr>
              <a:t>File handling in C refers to the task of storing data in the form of input or output produced by running C programs in data files, namely, a text file or a binary file for future reference and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894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077" r="0" b="4810"/>
          <a:stretch>
            <a:fillRect/>
          </a:stretch>
        </p:blipFill>
        <p:spPr>
          <a:xfrm flipH="false" flipV="false" rot="0">
            <a:off x="28646" y="3305"/>
            <a:ext cx="18259354" cy="10283695"/>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blipFill>
          <a:blip r:embed="rId2"/>
          <a:srcRect l="0" t="4810" r="0" b="5189"/>
          <a:stretch>
            <a:fillRect/>
          </a:stretch>
        </a:blipFill>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DAEk1MpVIYQ</dc:identifier>
  <dcterms:modified xsi:type="dcterms:W3CDTF">2011-08-01T06:04:30Z</dcterms:modified>
  <cp:revision>1</cp:revision>
  <dc:title>CO MTEPPT</dc:title>
</cp:coreProperties>
</file>